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57" r:id="rId2"/>
    <p:sldMasterId id="2147483671" r:id="rId3"/>
    <p:sldMasterId id="2147483685" r:id="rId4"/>
  </p:sldMasterIdLst>
  <p:notesMasterIdLst>
    <p:notesMasterId r:id="rId44"/>
  </p:notesMasterIdLst>
  <p:sldIdLst>
    <p:sldId id="256" r:id="rId5"/>
    <p:sldId id="1062" r:id="rId6"/>
    <p:sldId id="286" r:id="rId7"/>
    <p:sldId id="1120" r:id="rId8"/>
    <p:sldId id="1123" r:id="rId9"/>
    <p:sldId id="1069" r:id="rId10"/>
    <p:sldId id="267" r:id="rId11"/>
    <p:sldId id="1072" r:id="rId12"/>
    <p:sldId id="1073" r:id="rId13"/>
    <p:sldId id="1117" r:id="rId14"/>
    <p:sldId id="322" r:id="rId15"/>
    <p:sldId id="324" r:id="rId16"/>
    <p:sldId id="1115" r:id="rId17"/>
    <p:sldId id="347" r:id="rId18"/>
    <p:sldId id="325" r:id="rId19"/>
    <p:sldId id="1092" r:id="rId20"/>
    <p:sldId id="321" r:id="rId21"/>
    <p:sldId id="1098" r:id="rId22"/>
    <p:sldId id="1099" r:id="rId23"/>
    <p:sldId id="1095" r:id="rId24"/>
    <p:sldId id="302" r:id="rId25"/>
    <p:sldId id="1096" r:id="rId26"/>
    <p:sldId id="301" r:id="rId27"/>
    <p:sldId id="290" r:id="rId28"/>
    <p:sldId id="1074" r:id="rId29"/>
    <p:sldId id="1071" r:id="rId30"/>
    <p:sldId id="1100" r:id="rId31"/>
    <p:sldId id="1101" r:id="rId32"/>
    <p:sldId id="1102" r:id="rId33"/>
    <p:sldId id="1103" r:id="rId34"/>
    <p:sldId id="1104" r:id="rId35"/>
    <p:sldId id="1105" r:id="rId36"/>
    <p:sldId id="1106" r:id="rId37"/>
    <p:sldId id="1107" r:id="rId38"/>
    <p:sldId id="1108" r:id="rId39"/>
    <p:sldId id="1109" r:id="rId40"/>
    <p:sldId id="1110" r:id="rId41"/>
    <p:sldId id="1111" r:id="rId42"/>
    <p:sldId id="315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8D39F5-541B-410C-BAC7-AB2FFAB2E4E9}">
  <a:tblStyle styleId="{A58D39F5-541B-410C-BAC7-AB2FFAB2E4E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9" autoAdjust="0"/>
    <p:restoredTop sz="94796" autoAdjust="0"/>
  </p:normalViewPr>
  <p:slideViewPr>
    <p:cSldViewPr snapToGrid="0">
      <p:cViewPr varScale="1">
        <p:scale>
          <a:sx n="103" d="100"/>
          <a:sy n="103" d="100"/>
        </p:scale>
        <p:origin x="3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F1AED2-7DA1-4128-9450-C97BE651996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3AC84B2-432C-4BEB-AEB3-68CECB82349B}">
      <dgm:prSet/>
      <dgm:spPr/>
      <dgm:t>
        <a:bodyPr/>
        <a:lstStyle/>
        <a:p>
          <a:r>
            <a:rPr lang="es-PE"/>
            <a:t>El momento de la reivindicación</a:t>
          </a:r>
          <a:endParaRPr lang="en-US"/>
        </a:p>
      </dgm:t>
    </dgm:pt>
    <dgm:pt modelId="{81A35D8F-2751-48CC-8DB5-CB34CCC53131}" type="parTrans" cxnId="{0E0D8F73-7988-41C9-B4A6-17ED3EDD09B0}">
      <dgm:prSet/>
      <dgm:spPr/>
      <dgm:t>
        <a:bodyPr/>
        <a:lstStyle/>
        <a:p>
          <a:endParaRPr lang="en-US"/>
        </a:p>
      </dgm:t>
    </dgm:pt>
    <dgm:pt modelId="{B5CCFE4F-5C7E-4D52-A301-1FDC1A074504}" type="sibTrans" cxnId="{0E0D8F73-7988-41C9-B4A6-17ED3EDD09B0}">
      <dgm:prSet/>
      <dgm:spPr/>
      <dgm:t>
        <a:bodyPr/>
        <a:lstStyle/>
        <a:p>
          <a:endParaRPr lang="en-US"/>
        </a:p>
      </dgm:t>
    </dgm:pt>
    <dgm:pt modelId="{A0829E0E-7D51-4677-BEAB-562C39665DAA}">
      <dgm:prSet/>
      <dgm:spPr/>
      <dgm:t>
        <a:bodyPr/>
        <a:lstStyle/>
        <a:p>
          <a:r>
            <a:rPr lang="es-PE"/>
            <a:t>Redistribuir la propiedad de la tierra</a:t>
          </a:r>
          <a:endParaRPr lang="en-US"/>
        </a:p>
      </dgm:t>
    </dgm:pt>
    <dgm:pt modelId="{B740177A-488F-4DEA-960E-9C270A34B146}" type="parTrans" cxnId="{CA64D4D8-B188-4992-8FC8-3844EFBE058B}">
      <dgm:prSet/>
      <dgm:spPr/>
      <dgm:t>
        <a:bodyPr/>
        <a:lstStyle/>
        <a:p>
          <a:endParaRPr lang="en-US"/>
        </a:p>
      </dgm:t>
    </dgm:pt>
    <dgm:pt modelId="{52C667DE-25B3-4D17-9CD5-5FCFD6FFBD05}" type="sibTrans" cxnId="{CA64D4D8-B188-4992-8FC8-3844EFBE058B}">
      <dgm:prSet/>
      <dgm:spPr/>
      <dgm:t>
        <a:bodyPr/>
        <a:lstStyle/>
        <a:p>
          <a:endParaRPr lang="en-US"/>
        </a:p>
      </dgm:t>
    </dgm:pt>
    <dgm:pt modelId="{1C5CAAD7-903C-4791-9496-ABC05AC32CF0}">
      <dgm:prSet/>
      <dgm:spPr/>
      <dgm:t>
        <a:bodyPr/>
        <a:lstStyle/>
        <a:p>
          <a:r>
            <a:rPr lang="es-PE"/>
            <a:t>Reforzar el papel del Estado en la industria y el mercado </a:t>
          </a:r>
          <a:endParaRPr lang="en-US"/>
        </a:p>
      </dgm:t>
    </dgm:pt>
    <dgm:pt modelId="{81BCCDA2-17A8-4622-9DCF-1E4F60761769}" type="parTrans" cxnId="{59CAB173-93A0-4FEE-9356-0FAE45263000}">
      <dgm:prSet/>
      <dgm:spPr/>
      <dgm:t>
        <a:bodyPr/>
        <a:lstStyle/>
        <a:p>
          <a:endParaRPr lang="en-US"/>
        </a:p>
      </dgm:t>
    </dgm:pt>
    <dgm:pt modelId="{D4143BA6-191B-4ED3-9345-711BC709FA99}" type="sibTrans" cxnId="{59CAB173-93A0-4FEE-9356-0FAE45263000}">
      <dgm:prSet/>
      <dgm:spPr/>
      <dgm:t>
        <a:bodyPr/>
        <a:lstStyle/>
        <a:p>
          <a:endParaRPr lang="en-US"/>
        </a:p>
      </dgm:t>
    </dgm:pt>
    <dgm:pt modelId="{1A5CC92B-9BF0-7144-9FBB-3296886BE8F3}" type="pres">
      <dgm:prSet presAssocID="{7DF1AED2-7DA1-4128-9450-C97BE651996C}" presName="vert0" presStyleCnt="0">
        <dgm:presLayoutVars>
          <dgm:dir/>
          <dgm:animOne val="branch"/>
          <dgm:animLvl val="lvl"/>
        </dgm:presLayoutVars>
      </dgm:prSet>
      <dgm:spPr/>
    </dgm:pt>
    <dgm:pt modelId="{B96438F1-97C7-3842-97D7-FEE26CA718EE}" type="pres">
      <dgm:prSet presAssocID="{93AC84B2-432C-4BEB-AEB3-68CECB82349B}" presName="thickLine" presStyleLbl="alignNode1" presStyleIdx="0" presStyleCnt="3"/>
      <dgm:spPr/>
    </dgm:pt>
    <dgm:pt modelId="{3ABCB4AA-06CA-6446-A081-88C3E8BBFD01}" type="pres">
      <dgm:prSet presAssocID="{93AC84B2-432C-4BEB-AEB3-68CECB82349B}" presName="horz1" presStyleCnt="0"/>
      <dgm:spPr/>
    </dgm:pt>
    <dgm:pt modelId="{0A4ED4B5-BFDA-1740-B505-03A0FF30D895}" type="pres">
      <dgm:prSet presAssocID="{93AC84B2-432C-4BEB-AEB3-68CECB82349B}" presName="tx1" presStyleLbl="revTx" presStyleIdx="0" presStyleCnt="3"/>
      <dgm:spPr/>
    </dgm:pt>
    <dgm:pt modelId="{A85A3329-E526-6B4D-8BBF-22B82DFAB277}" type="pres">
      <dgm:prSet presAssocID="{93AC84B2-432C-4BEB-AEB3-68CECB82349B}" presName="vert1" presStyleCnt="0"/>
      <dgm:spPr/>
    </dgm:pt>
    <dgm:pt modelId="{45680290-95EE-0047-ACFD-D2E134905750}" type="pres">
      <dgm:prSet presAssocID="{A0829E0E-7D51-4677-BEAB-562C39665DAA}" presName="thickLine" presStyleLbl="alignNode1" presStyleIdx="1" presStyleCnt="3"/>
      <dgm:spPr/>
    </dgm:pt>
    <dgm:pt modelId="{9A43BA03-D494-DE4F-A64F-19BFC88038FB}" type="pres">
      <dgm:prSet presAssocID="{A0829E0E-7D51-4677-BEAB-562C39665DAA}" presName="horz1" presStyleCnt="0"/>
      <dgm:spPr/>
    </dgm:pt>
    <dgm:pt modelId="{D6BB5635-63B8-AB4B-BDA5-8A4466B48F91}" type="pres">
      <dgm:prSet presAssocID="{A0829E0E-7D51-4677-BEAB-562C39665DAA}" presName="tx1" presStyleLbl="revTx" presStyleIdx="1" presStyleCnt="3"/>
      <dgm:spPr/>
    </dgm:pt>
    <dgm:pt modelId="{B698D81E-A881-CB4A-BFC5-A092B9DD3587}" type="pres">
      <dgm:prSet presAssocID="{A0829E0E-7D51-4677-BEAB-562C39665DAA}" presName="vert1" presStyleCnt="0"/>
      <dgm:spPr/>
    </dgm:pt>
    <dgm:pt modelId="{D6FA66AF-10BD-E04C-9579-275B39CEC55D}" type="pres">
      <dgm:prSet presAssocID="{1C5CAAD7-903C-4791-9496-ABC05AC32CF0}" presName="thickLine" presStyleLbl="alignNode1" presStyleIdx="2" presStyleCnt="3"/>
      <dgm:spPr/>
    </dgm:pt>
    <dgm:pt modelId="{F1DF3A6B-48D4-B34A-89E8-81ECB404BCFD}" type="pres">
      <dgm:prSet presAssocID="{1C5CAAD7-903C-4791-9496-ABC05AC32CF0}" presName="horz1" presStyleCnt="0"/>
      <dgm:spPr/>
    </dgm:pt>
    <dgm:pt modelId="{BB41E8B1-911E-014A-B632-842C3F2319D2}" type="pres">
      <dgm:prSet presAssocID="{1C5CAAD7-903C-4791-9496-ABC05AC32CF0}" presName="tx1" presStyleLbl="revTx" presStyleIdx="2" presStyleCnt="3"/>
      <dgm:spPr/>
    </dgm:pt>
    <dgm:pt modelId="{C120A45A-3B6D-F943-8855-66149AA55682}" type="pres">
      <dgm:prSet presAssocID="{1C5CAAD7-903C-4791-9496-ABC05AC32CF0}" presName="vert1" presStyleCnt="0"/>
      <dgm:spPr/>
    </dgm:pt>
  </dgm:ptLst>
  <dgm:cxnLst>
    <dgm:cxn modelId="{505E1101-0C60-0349-97DF-0D9E210F21C4}" type="presOf" srcId="{1C5CAAD7-903C-4791-9496-ABC05AC32CF0}" destId="{BB41E8B1-911E-014A-B632-842C3F2319D2}" srcOrd="0" destOrd="0" presId="urn:microsoft.com/office/officeart/2008/layout/LinedList"/>
    <dgm:cxn modelId="{D9079869-DC3F-4641-AA8A-3864F62074E3}" type="presOf" srcId="{7DF1AED2-7DA1-4128-9450-C97BE651996C}" destId="{1A5CC92B-9BF0-7144-9FBB-3296886BE8F3}" srcOrd="0" destOrd="0" presId="urn:microsoft.com/office/officeart/2008/layout/LinedList"/>
    <dgm:cxn modelId="{0E0D8F73-7988-41C9-B4A6-17ED3EDD09B0}" srcId="{7DF1AED2-7DA1-4128-9450-C97BE651996C}" destId="{93AC84B2-432C-4BEB-AEB3-68CECB82349B}" srcOrd="0" destOrd="0" parTransId="{81A35D8F-2751-48CC-8DB5-CB34CCC53131}" sibTransId="{B5CCFE4F-5C7E-4D52-A301-1FDC1A074504}"/>
    <dgm:cxn modelId="{59CAB173-93A0-4FEE-9356-0FAE45263000}" srcId="{7DF1AED2-7DA1-4128-9450-C97BE651996C}" destId="{1C5CAAD7-903C-4791-9496-ABC05AC32CF0}" srcOrd="2" destOrd="0" parTransId="{81BCCDA2-17A8-4622-9DCF-1E4F60761769}" sibTransId="{D4143BA6-191B-4ED3-9345-711BC709FA99}"/>
    <dgm:cxn modelId="{548A3557-8004-D043-B764-23678606407D}" type="presOf" srcId="{93AC84B2-432C-4BEB-AEB3-68CECB82349B}" destId="{0A4ED4B5-BFDA-1740-B505-03A0FF30D895}" srcOrd="0" destOrd="0" presId="urn:microsoft.com/office/officeart/2008/layout/LinedList"/>
    <dgm:cxn modelId="{4A842A97-9630-8A4D-8038-246185ECDE9C}" type="presOf" srcId="{A0829E0E-7D51-4677-BEAB-562C39665DAA}" destId="{D6BB5635-63B8-AB4B-BDA5-8A4466B48F91}" srcOrd="0" destOrd="0" presId="urn:microsoft.com/office/officeart/2008/layout/LinedList"/>
    <dgm:cxn modelId="{CA64D4D8-B188-4992-8FC8-3844EFBE058B}" srcId="{7DF1AED2-7DA1-4128-9450-C97BE651996C}" destId="{A0829E0E-7D51-4677-BEAB-562C39665DAA}" srcOrd="1" destOrd="0" parTransId="{B740177A-488F-4DEA-960E-9C270A34B146}" sibTransId="{52C667DE-25B3-4D17-9CD5-5FCFD6FFBD05}"/>
    <dgm:cxn modelId="{C6BA6AAC-AE71-D441-BF01-B58E11323367}" type="presParOf" srcId="{1A5CC92B-9BF0-7144-9FBB-3296886BE8F3}" destId="{B96438F1-97C7-3842-97D7-FEE26CA718EE}" srcOrd="0" destOrd="0" presId="urn:microsoft.com/office/officeart/2008/layout/LinedList"/>
    <dgm:cxn modelId="{8879F287-75DB-6841-906E-1B10CA8063AC}" type="presParOf" srcId="{1A5CC92B-9BF0-7144-9FBB-3296886BE8F3}" destId="{3ABCB4AA-06CA-6446-A081-88C3E8BBFD01}" srcOrd="1" destOrd="0" presId="urn:microsoft.com/office/officeart/2008/layout/LinedList"/>
    <dgm:cxn modelId="{559BC336-8418-7A40-B13B-3C127017F18D}" type="presParOf" srcId="{3ABCB4AA-06CA-6446-A081-88C3E8BBFD01}" destId="{0A4ED4B5-BFDA-1740-B505-03A0FF30D895}" srcOrd="0" destOrd="0" presId="urn:microsoft.com/office/officeart/2008/layout/LinedList"/>
    <dgm:cxn modelId="{F6D94A12-E4B6-D34E-BCF1-7B2423922756}" type="presParOf" srcId="{3ABCB4AA-06CA-6446-A081-88C3E8BBFD01}" destId="{A85A3329-E526-6B4D-8BBF-22B82DFAB277}" srcOrd="1" destOrd="0" presId="urn:microsoft.com/office/officeart/2008/layout/LinedList"/>
    <dgm:cxn modelId="{FC22DAC9-7430-8B4F-A3D8-EF3007F3B88F}" type="presParOf" srcId="{1A5CC92B-9BF0-7144-9FBB-3296886BE8F3}" destId="{45680290-95EE-0047-ACFD-D2E134905750}" srcOrd="2" destOrd="0" presId="urn:microsoft.com/office/officeart/2008/layout/LinedList"/>
    <dgm:cxn modelId="{6509CD38-C531-F94E-BF44-E19C924CB908}" type="presParOf" srcId="{1A5CC92B-9BF0-7144-9FBB-3296886BE8F3}" destId="{9A43BA03-D494-DE4F-A64F-19BFC88038FB}" srcOrd="3" destOrd="0" presId="urn:microsoft.com/office/officeart/2008/layout/LinedList"/>
    <dgm:cxn modelId="{DC337131-07C6-BF41-954B-94B29EC49F4C}" type="presParOf" srcId="{9A43BA03-D494-DE4F-A64F-19BFC88038FB}" destId="{D6BB5635-63B8-AB4B-BDA5-8A4466B48F91}" srcOrd="0" destOrd="0" presId="urn:microsoft.com/office/officeart/2008/layout/LinedList"/>
    <dgm:cxn modelId="{451D25C9-1893-074C-9D48-D6DCB795E173}" type="presParOf" srcId="{9A43BA03-D494-DE4F-A64F-19BFC88038FB}" destId="{B698D81E-A881-CB4A-BFC5-A092B9DD3587}" srcOrd="1" destOrd="0" presId="urn:microsoft.com/office/officeart/2008/layout/LinedList"/>
    <dgm:cxn modelId="{B71858FB-58A0-9B40-BA78-E985FA83374A}" type="presParOf" srcId="{1A5CC92B-9BF0-7144-9FBB-3296886BE8F3}" destId="{D6FA66AF-10BD-E04C-9579-275B39CEC55D}" srcOrd="4" destOrd="0" presId="urn:microsoft.com/office/officeart/2008/layout/LinedList"/>
    <dgm:cxn modelId="{DAA33BC3-2941-D74F-B88F-EBFD99964124}" type="presParOf" srcId="{1A5CC92B-9BF0-7144-9FBB-3296886BE8F3}" destId="{F1DF3A6B-48D4-B34A-89E8-81ECB404BCFD}" srcOrd="5" destOrd="0" presId="urn:microsoft.com/office/officeart/2008/layout/LinedList"/>
    <dgm:cxn modelId="{06EDEEA9-833B-7E43-923B-5ACDA1FCD1C7}" type="presParOf" srcId="{F1DF3A6B-48D4-B34A-89E8-81ECB404BCFD}" destId="{BB41E8B1-911E-014A-B632-842C3F2319D2}" srcOrd="0" destOrd="0" presId="urn:microsoft.com/office/officeart/2008/layout/LinedList"/>
    <dgm:cxn modelId="{598C9B8A-E8D4-D348-B028-5F0F08631155}" type="presParOf" srcId="{F1DF3A6B-48D4-B34A-89E8-81ECB404BCFD}" destId="{C120A45A-3B6D-F943-8855-66149AA5568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438F1-97C7-3842-97D7-FEE26CA718EE}">
      <dsp:nvSpPr>
        <dsp:cNvPr id="0" name=""/>
        <dsp:cNvSpPr/>
      </dsp:nvSpPr>
      <dsp:spPr>
        <a:xfrm>
          <a:off x="0" y="2124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4ED4B5-BFDA-1740-B505-03A0FF30D895}">
      <dsp:nvSpPr>
        <dsp:cNvPr id="0" name=""/>
        <dsp:cNvSpPr/>
      </dsp:nvSpPr>
      <dsp:spPr>
        <a:xfrm>
          <a:off x="0" y="2124"/>
          <a:ext cx="5181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000" kern="1200"/>
            <a:t>El momento de la reivindicación</a:t>
          </a:r>
          <a:endParaRPr lang="en-US" sz="3000" kern="1200"/>
        </a:p>
      </dsp:txBody>
      <dsp:txXfrm>
        <a:off x="0" y="2124"/>
        <a:ext cx="5181600" cy="1449029"/>
      </dsp:txXfrm>
    </dsp:sp>
    <dsp:sp modelId="{45680290-95EE-0047-ACFD-D2E134905750}">
      <dsp:nvSpPr>
        <dsp:cNvPr id="0" name=""/>
        <dsp:cNvSpPr/>
      </dsp:nvSpPr>
      <dsp:spPr>
        <a:xfrm>
          <a:off x="0" y="1451154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B5635-63B8-AB4B-BDA5-8A4466B48F91}">
      <dsp:nvSpPr>
        <dsp:cNvPr id="0" name=""/>
        <dsp:cNvSpPr/>
      </dsp:nvSpPr>
      <dsp:spPr>
        <a:xfrm>
          <a:off x="0" y="1451154"/>
          <a:ext cx="5181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000" kern="1200"/>
            <a:t>Redistribuir la propiedad de la tierra</a:t>
          </a:r>
          <a:endParaRPr lang="en-US" sz="3000" kern="1200"/>
        </a:p>
      </dsp:txBody>
      <dsp:txXfrm>
        <a:off x="0" y="1451154"/>
        <a:ext cx="5181600" cy="1449029"/>
      </dsp:txXfrm>
    </dsp:sp>
    <dsp:sp modelId="{D6FA66AF-10BD-E04C-9579-275B39CEC55D}">
      <dsp:nvSpPr>
        <dsp:cNvPr id="0" name=""/>
        <dsp:cNvSpPr/>
      </dsp:nvSpPr>
      <dsp:spPr>
        <a:xfrm>
          <a:off x="0" y="2900183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1E8B1-911E-014A-B632-842C3F2319D2}">
      <dsp:nvSpPr>
        <dsp:cNvPr id="0" name=""/>
        <dsp:cNvSpPr/>
      </dsp:nvSpPr>
      <dsp:spPr>
        <a:xfrm>
          <a:off x="0" y="2900183"/>
          <a:ext cx="5181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000" kern="1200"/>
            <a:t>Reforzar el papel del Estado en la industria y el mercado </a:t>
          </a:r>
          <a:endParaRPr lang="en-US" sz="3000" kern="1200"/>
        </a:p>
      </dsp:txBody>
      <dsp:txXfrm>
        <a:off x="0" y="2900183"/>
        <a:ext cx="5181600" cy="1449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6564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2662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5414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8462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2:20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6476DA-DBD4-4609-96A3-2A4290936282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264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3298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715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27413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836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1139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6618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PE" sz="1100" i="1" dirty="0">
                <a:solidFill>
                  <a:srgbClr val="0000FF"/>
                </a:solidFill>
              </a:rPr>
              <a:t>10 min antes: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PE" sz="1100" i="1" dirty="0">
                <a:solidFill>
                  <a:srgbClr val="0000FF"/>
                </a:solidFill>
              </a:rPr>
              <a:t>Vamos a dar por finalizada esta sesión. En breve compartiré el enlace de la grabación por </a:t>
            </a:r>
            <a:r>
              <a:rPr lang="es-PE" sz="1100" i="1" dirty="0" err="1">
                <a:solidFill>
                  <a:srgbClr val="0000FF"/>
                </a:solidFill>
              </a:rPr>
              <a:t>Canvas</a:t>
            </a:r>
            <a:r>
              <a:rPr lang="es-PE" sz="1100" i="1" dirty="0">
                <a:solidFill>
                  <a:srgbClr val="0000FF"/>
                </a:solidFill>
              </a:rPr>
              <a:t> para que puedan revisarla cuantas veces quieran. Si tuvieran alguna duda o inquietud en la semana, pueden hacerla por el foro de Consultas del curso en </a:t>
            </a:r>
            <a:r>
              <a:rPr lang="es-PE" sz="1100" i="1" dirty="0" err="1">
                <a:solidFill>
                  <a:srgbClr val="0000FF"/>
                </a:solidFill>
              </a:rPr>
              <a:t>Canvas</a:t>
            </a:r>
            <a:r>
              <a:rPr lang="es-PE" sz="1100" i="1" dirty="0">
                <a:solidFill>
                  <a:srgbClr val="0000FF"/>
                </a:solidFill>
              </a:rPr>
              <a:t>. Muchas gracias por su asistencia”. Recuerde la fecha y hora de la siguiente sesión.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526194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48041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285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2632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7860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8763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7" name="Google Shape;63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manifiesto bien podría leerse y escucharse ahora en Venezuela, pero fue hecho aquí hace casi 50 años, por los líderes de la dictadura militar que rigieron al país de 1968 hasta 1980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4505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555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ABDE9C-9031-4DEF-AAD3-6BC20061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FD1EE4-EF67-436C-A918-1E2906A87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B2CF58-D189-4E71-8670-973A1EA10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A1A3E-DB1F-4F9B-99E0-26F75920AFFF}" type="datetimeFigureOut">
              <a:rPr lang="es-PE" smtClean="0"/>
              <a:t>29/01/2024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D3AC11-2406-416B-A322-235843C0C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0A0D44-E49F-41A9-8FC2-37D2B2B9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559F6-00C0-4C4F-8E62-3C8B9CA30A3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2029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38F98B-C179-44CD-BA04-53B0BD1B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07BD56-3003-4A0A-8332-B5F07DF42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CA6E8E-94B8-4995-9EEA-F3E3F5835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A1A3E-DB1F-4F9B-99E0-26F75920AFFF}" type="datetimeFigureOut">
              <a:rPr lang="es-PE" smtClean="0"/>
              <a:t>29/01/2024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75393E-D8E6-4CBB-B2E4-D3E74613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E19427-1C6F-43C6-80E4-88B1B70F2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559F6-00C0-4C4F-8E62-3C8B9CA30A3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57735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E3EB26-BB46-4397-B4CC-334A286F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420043-D32B-45C5-8B4D-285EE98DD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9053512-6D62-4556-8138-CD165C3EF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B1B6EF-0E48-48FC-B63B-3130EC38E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A1A3E-DB1F-4F9B-99E0-26F75920AFFF}" type="datetimeFigureOut">
              <a:rPr lang="es-PE" smtClean="0"/>
              <a:t>29/01/2024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62870B-1BD2-422A-A937-929B3AD05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EA3893E-83C4-4CD8-995E-5765A94AD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559F6-00C0-4C4F-8E62-3C8B9CA30A3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01121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3AE82-38AE-4068-B4B6-B2774389D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4E0025-0524-42E8-B2D1-084378BE9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1BCB43-0A62-4B0E-AFCE-2C22BAB55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417D36-3EFF-4E87-B26B-F6A4C5F43E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0DEA33E-C626-496E-82D2-A0E307AC87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7DFCAB8-22DF-4CD6-A420-0697302E1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A1A3E-DB1F-4F9B-99E0-26F75920AFFF}" type="datetimeFigureOut">
              <a:rPr lang="es-PE" smtClean="0"/>
              <a:t>29/01/2024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B617242-D409-4964-AE39-2F6193243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ED8493-B59D-46DC-B3E7-6BD7ECBD2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559F6-00C0-4C4F-8E62-3C8B9CA30A3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86732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3EFFD-44E0-4D96-9578-8627B566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92092D9-1035-4640-A7A9-8D172267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A1A3E-DB1F-4F9B-99E0-26F75920AFFF}" type="datetimeFigureOut">
              <a:rPr lang="es-PE" smtClean="0"/>
              <a:t>29/01/2024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F991341-A5DB-4564-8B01-087574B6E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860116A-738F-4608-8ABF-26BCA5B51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559F6-00C0-4C4F-8E62-3C8B9CA30A3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09823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507F019-0589-45B8-8F7E-D88919909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A1A3E-DB1F-4F9B-99E0-26F75920AFFF}" type="datetimeFigureOut">
              <a:rPr lang="es-PE" smtClean="0"/>
              <a:t>29/01/2024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C6F20CB-A0EE-4307-8DC3-E2E5D1677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6BF713-E786-4330-A694-28C281D2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559F6-00C0-4C4F-8E62-3C8B9CA30A3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79196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AC65E1-0D71-4E3F-9832-83F99F9D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5BE80F-3222-4F77-8B84-8F0A449D5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264EB8-F3C0-43EF-9AA5-0CAE4925B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F7F26DB-E999-46C5-9970-1D6349AD6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A1A3E-DB1F-4F9B-99E0-26F75920AFFF}" type="datetimeFigureOut">
              <a:rPr lang="es-PE" smtClean="0"/>
              <a:t>29/01/2024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F07748-086C-4262-AA98-64D0CF4F3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998AE5-3188-482A-B5B3-F6064F91F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559F6-00C0-4C4F-8E62-3C8B9CA30A3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09748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6BB34-B184-4072-94DD-754B06ECA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114C083-41C2-42FB-B8B8-B424E224A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990788C-531E-47B7-9C6C-02CA04290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72CD2B-7BDA-4990-B442-D0CE3DB4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A1A3E-DB1F-4F9B-99E0-26F75920AFFF}" type="datetimeFigureOut">
              <a:rPr lang="es-PE" smtClean="0"/>
              <a:t>29/01/2024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3B4375-A2EB-4FBC-AF53-369237FDB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8BBC67-90F6-4D46-934D-C8FCDA49A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559F6-00C0-4C4F-8E62-3C8B9CA30A3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12348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E636C-C4CB-47DC-AB43-8CA0D4F7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27CD5E1-10A6-4574-92D4-CC42006F2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189E33-3F19-473B-A61A-5636D023B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A1A3E-DB1F-4F9B-99E0-26F75920AFFF}" type="datetimeFigureOut">
              <a:rPr lang="es-PE" smtClean="0"/>
              <a:t>29/01/2024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8ADA2D-E894-4BBD-9CB8-C692624CB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9EBFA6-D963-431F-8C4E-0096D6F1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559F6-00C0-4C4F-8E62-3C8B9CA30A3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383432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1FDF47C-21A3-40FD-905E-E58CC8E9EB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8E436EB-9F59-4F40-A8E8-CB5252F94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56C5D3-0D6C-4B35-9030-E6F4C1960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A1A3E-DB1F-4F9B-99E0-26F75920AFFF}" type="datetimeFigureOut">
              <a:rPr lang="es-PE" smtClean="0"/>
              <a:t>29/01/2024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862C7A-4780-4B9C-956B-AC27E8DD8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14310E-463A-4823-8B9F-E0D59697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559F6-00C0-4C4F-8E62-3C8B9CA30A3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28903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">
  <p:cSld name="Texto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12192000" cy="685774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369203" y="199304"/>
            <a:ext cx="5390000" cy="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6469753" y="199304"/>
            <a:ext cx="5390000" cy="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670523" y="1759564"/>
            <a:ext cx="4536400" cy="4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just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4"/>
          </p:nvPr>
        </p:nvSpPr>
        <p:spPr>
          <a:xfrm>
            <a:off x="670523" y="861061"/>
            <a:ext cx="9539200" cy="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5"/>
          </p:nvPr>
        </p:nvSpPr>
        <p:spPr>
          <a:xfrm>
            <a:off x="5673120" y="1759564"/>
            <a:ext cx="4536400" cy="4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just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21819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3893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>
  <p:cSld name="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567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y objetos" type="obj">
  <p:cSld name="Título y objeto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16287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 1">
  <p:cSld name="Diapositiva de título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3180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Diapositiva de título">
  <p:cSld name="1_Diapositiva de título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1093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cabezado de sección" type="secHead">
  <p:cSld name="Encabezado de secció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9569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os objetos" type="twoObj">
  <p:cSld name="Dos objeto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07086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ación" type="twoTxTwoObj">
  <p:cSld name="Comparació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61987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olo el título" type="titleOnly">
  <p:cSld name="Solo el títul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22273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 blanco" type="blank">
  <p:cSld name="En blanco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0219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erre">
  <p:cSld name="Cierre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4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45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42"/>
          <p:cNvSpPr txBox="1">
            <a:spLocks noGrp="1"/>
          </p:cNvSpPr>
          <p:nvPr>
            <p:ph type="body" idx="1"/>
          </p:nvPr>
        </p:nvSpPr>
        <p:spPr>
          <a:xfrm>
            <a:off x="750224" y="1739563"/>
            <a:ext cx="38488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just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22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2" name="Google Shape;712;p42"/>
          <p:cNvSpPr txBox="1"/>
          <p:nvPr/>
        </p:nvSpPr>
        <p:spPr>
          <a:xfrm>
            <a:off x="2674760" y="660400"/>
            <a:ext cx="3848800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42"/>
          <p:cNvSpPr txBox="1"/>
          <p:nvPr/>
        </p:nvSpPr>
        <p:spPr>
          <a:xfrm>
            <a:off x="750224" y="717263"/>
            <a:ext cx="3848800" cy="7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s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Gracias </a:t>
            </a: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4" name="Google Shape;714;p4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134" y="5379134"/>
            <a:ext cx="1633033" cy="913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55648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ido con título" type="objTx">
  <p:cSld name="Contenido con títul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4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73770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n con título" type="picTx">
  <p:cSld name="Imagen con título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74343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y texto vertical" type="vertTx">
  <p:cSld name="Título y texto vertical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13771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vertical y texto" type="vertTitleAndTx">
  <p:cSld name="Título vertical y texto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07180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>
  <p:cSld name="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15401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>
  <p:cSld name="1_Diapositiva de títul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73462" y="370653"/>
            <a:ext cx="10523073" cy="75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D9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6D9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5646098" y="6551569"/>
            <a:ext cx="899805" cy="26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50" tIns="25625" rIns="64050" bIns="25625" anchor="t" anchorCtr="0">
            <a:noAutofit/>
          </a:bodyPr>
          <a:lstStyle/>
          <a:p>
            <a:pPr marL="0" marR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s-MX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8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t>‹Nº›</a:t>
            </a:fld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5" descr="Macintosh HD:Users:victormurray1:Google Drive:UTEC from old Mac:UTEC:Ingenieria Electronica:Logos:2015:LOGOS UTEC:UTEC HORIZONTAL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67833" y="5718031"/>
            <a:ext cx="2025748" cy="967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10946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093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Diapositiva de título">
  <p:cSld name="6_Diapositiva de títul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921922" y="1124748"/>
            <a:ext cx="10523073" cy="75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D93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06D9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646098" y="6551577"/>
            <a:ext cx="899805" cy="26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50" tIns="25625" rIns="64050" bIns="25625" anchor="t" anchorCtr="0">
            <a:noAutofit/>
          </a:bodyPr>
          <a:lstStyle/>
          <a:p>
            <a:pPr marL="0" marR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s-MX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8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t>‹Nº›</a:t>
            </a:fld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3" descr="Macintosh HD:Users:victormurray1:Google Drive:UTEC from old Mac:UTEC:Ingenieria Electronica:Logos:2015:LOGOS UTEC:UTEC HORIZONTAL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59213" y="5718039"/>
            <a:ext cx="2025748" cy="967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3"/>
          <p:cNvCxnSpPr/>
          <p:nvPr/>
        </p:nvCxnSpPr>
        <p:spPr>
          <a:xfrm>
            <a:off x="858320" y="1988840"/>
            <a:ext cx="10650272" cy="0"/>
          </a:xfrm>
          <a:prstGeom prst="straightConnector1">
            <a:avLst/>
          </a:prstGeom>
          <a:noFill/>
          <a:ln w="9525" cap="flat" cmpd="sng">
            <a:solidFill>
              <a:srgbClr val="006D93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6948088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xto">
  <p:cSld name="Texto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"/>
            <a:ext cx="12192000" cy="685774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369203" y="199304"/>
            <a:ext cx="5390000" cy="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6469753" y="199304"/>
            <a:ext cx="5390000" cy="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670523" y="1759564"/>
            <a:ext cx="4536400" cy="4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just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4"/>
          </p:nvPr>
        </p:nvSpPr>
        <p:spPr>
          <a:xfrm>
            <a:off x="670523" y="861061"/>
            <a:ext cx="9539200" cy="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5"/>
          </p:nvPr>
        </p:nvSpPr>
        <p:spPr>
          <a:xfrm>
            <a:off x="5673120" y="1759564"/>
            <a:ext cx="4536400" cy="4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just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01733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ierre">
  <p:cSld name="Cierre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45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42"/>
          <p:cNvSpPr txBox="1">
            <a:spLocks noGrp="1"/>
          </p:cNvSpPr>
          <p:nvPr>
            <p:ph type="body" idx="1"/>
          </p:nvPr>
        </p:nvSpPr>
        <p:spPr>
          <a:xfrm>
            <a:off x="750224" y="1739563"/>
            <a:ext cx="38488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just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22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2" name="Google Shape;712;p42"/>
          <p:cNvSpPr txBox="1"/>
          <p:nvPr/>
        </p:nvSpPr>
        <p:spPr>
          <a:xfrm>
            <a:off x="2674760" y="660400"/>
            <a:ext cx="3848800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42"/>
          <p:cNvSpPr txBox="1"/>
          <p:nvPr/>
        </p:nvSpPr>
        <p:spPr>
          <a:xfrm>
            <a:off x="750224" y="717263"/>
            <a:ext cx="3848800" cy="7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s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Gracias </a:t>
            </a: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4" name="Google Shape;714;p42"/>
          <p:cNvPicPr preferRelativeResize="0"/>
          <p:nvPr/>
        </p:nvPicPr>
        <p:blipFill rotWithShape="1">
          <a:blip r:embed="rId3">
            <a:alphaModFix/>
          </a:blip>
          <a:srcRect r="55219"/>
          <a:stretch/>
        </p:blipFill>
        <p:spPr>
          <a:xfrm>
            <a:off x="447134" y="5379134"/>
            <a:ext cx="1633033" cy="913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605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CA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13BA2-E7FF-486F-8138-C5EB389DB5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D383DBB-17D6-400E-BD9E-68F8D87F5AB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9F415-B211-4CEE-834D-3C4D5A6AF3DF}" type="datetimeFigureOut">
              <a:rPr lang="en-CA"/>
              <a:pPr>
                <a:defRPr/>
              </a:pPr>
              <a:t>2024-01-29</a:t>
            </a:fld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E5D39A4-2143-4E53-8E6A-61FF5DA8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B50F8C-1B03-472B-A5D0-99AA9D08A1EA}" type="slidenum">
              <a:rPr lang="en-CA" altLang="es-PE"/>
              <a:pPr/>
              <a:t>‹Nº›</a:t>
            </a:fld>
            <a:endParaRPr lang="en-CA" altLang="es-PE"/>
          </a:p>
        </p:txBody>
      </p:sp>
    </p:spTree>
    <p:extLst>
      <p:ext uri="{BB962C8B-B14F-4D97-AF65-F5344CB8AC3E}">
        <p14:creationId xmlns:p14="http://schemas.microsoft.com/office/powerpoint/2010/main" val="7101125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Diapositiva de título">
  <p:cSld name="2_Diapositiva de título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73466" y="370655"/>
            <a:ext cx="10523073" cy="75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5646098" y="6551575"/>
            <a:ext cx="899805" cy="26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50" tIns="25625" rIns="64050" bIns="25625" anchor="t" anchorCtr="0">
            <a:noAutofit/>
          </a:bodyPr>
          <a:lstStyle/>
          <a:p>
            <a:pPr marL="0" marR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8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sz="16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14" descr="Macintosh HD:Users:victormurray1:Google Drive:UTEC from old Mac:UTEC:Ingenieria Electronica:Logos:2015:LOGOS UTEC:UTEC HORIZONTAL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67833" y="5718031"/>
            <a:ext cx="2025748" cy="967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72079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Diapositiva de título">
  <p:cSld name="3_Diapositiva de título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73466" y="370655"/>
            <a:ext cx="10523073" cy="75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5646098" y="6551575"/>
            <a:ext cx="899805" cy="26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50" tIns="25625" rIns="64050" bIns="25625" anchor="t" anchorCtr="0">
            <a:noAutofit/>
          </a:bodyPr>
          <a:lstStyle/>
          <a:p>
            <a:pPr marL="0" marR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8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sz="16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5" descr="Macintosh HD:Users:victormurray1:Google Drive:UTEC from old Mac:UTEC:Ingenieria Electronica:Logos:2015:LOGOS UTEC:UTEC HORIZONTAL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67833" y="5718031"/>
            <a:ext cx="2025748" cy="967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3309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Diapositiva de título">
  <p:cSld name="4_Diapositiva de título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73466" y="370655"/>
            <a:ext cx="10523073" cy="75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5646098" y="6551575"/>
            <a:ext cx="899805" cy="26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50" tIns="25625" rIns="64050" bIns="25625" anchor="t" anchorCtr="0">
            <a:noAutofit/>
          </a:bodyPr>
          <a:lstStyle/>
          <a:p>
            <a:pPr marL="0" marR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8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sz="16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6" descr="Macintosh HD:Users:victormurray1:Google Drive:UTEC from old Mac:UTEC:Ingenieria Electronica:Logos:2015:LOGOS UTEC:UTEC HORIZONTAL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67833" y="5718031"/>
            <a:ext cx="2025748" cy="967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59817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Diapositiva de título">
  <p:cSld name="5_Diapositiva de título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73466" y="370655"/>
            <a:ext cx="10523073" cy="75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5646098" y="6551575"/>
            <a:ext cx="899805" cy="26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50" tIns="25625" rIns="64050" bIns="25625" anchor="t" anchorCtr="0">
            <a:noAutofit/>
          </a:bodyPr>
          <a:lstStyle/>
          <a:p>
            <a:pPr marL="0" marR="0" lvl="0" indent="0" algn="ctr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8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sz="16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7" descr="Macintosh HD:Users:victormurray1:Google Drive:UTEC from old Mac:UTEC:Ingenieria Electronica:Logos:2015:LOGOS UTEC:UTEC HORIZONTAL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67833" y="5718031"/>
            <a:ext cx="2025748" cy="967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7688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y objetos" type="obj">
  <p:cSld name="Título y objeto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6D93"/>
              </a:buClr>
              <a:buSzPts val="2300"/>
              <a:buFont typeface="Helvetica Neue"/>
              <a:buNone/>
              <a:defRPr sz="2300" b="1" i="0" u="none" strike="noStrike" cap="none">
                <a:solidFill>
                  <a:srgbClr val="006D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8150" algn="l" rtl="0"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Char char="–"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465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7465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7465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7465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7465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7465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31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61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spiciadores">
  <p:cSld name="Auspiciadores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8ED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"/>
            <a:ext cx="12192000" cy="6857747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9"/>
          <p:cNvSpPr txBox="1">
            <a:spLocks noGrp="1"/>
          </p:cNvSpPr>
          <p:nvPr>
            <p:ph type="body" idx="1"/>
          </p:nvPr>
        </p:nvSpPr>
        <p:spPr>
          <a:xfrm>
            <a:off x="1571007" y="3289651"/>
            <a:ext cx="2120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6" name="Google Shape;336;p19"/>
          <p:cNvSpPr>
            <a:spLocks noGrp="1"/>
          </p:cNvSpPr>
          <p:nvPr>
            <p:ph type="pic" idx="2"/>
          </p:nvPr>
        </p:nvSpPr>
        <p:spPr>
          <a:xfrm>
            <a:off x="1571007" y="2007633"/>
            <a:ext cx="2120400" cy="1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7" name="Google Shape;337;p19"/>
          <p:cNvSpPr txBox="1">
            <a:spLocks noGrp="1"/>
          </p:cNvSpPr>
          <p:nvPr>
            <p:ph type="body" idx="3"/>
          </p:nvPr>
        </p:nvSpPr>
        <p:spPr>
          <a:xfrm>
            <a:off x="4348325" y="4473219"/>
            <a:ext cx="2120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8" name="Google Shape;338;p19"/>
          <p:cNvSpPr>
            <a:spLocks noGrp="1"/>
          </p:cNvSpPr>
          <p:nvPr>
            <p:ph type="pic" idx="4"/>
          </p:nvPr>
        </p:nvSpPr>
        <p:spPr>
          <a:xfrm>
            <a:off x="4348325" y="3191203"/>
            <a:ext cx="2120400" cy="1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9" name="Google Shape;339;p19"/>
          <p:cNvSpPr txBox="1">
            <a:spLocks noGrp="1"/>
          </p:cNvSpPr>
          <p:nvPr>
            <p:ph type="body" idx="5"/>
          </p:nvPr>
        </p:nvSpPr>
        <p:spPr>
          <a:xfrm>
            <a:off x="7125640" y="3289651"/>
            <a:ext cx="2120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0" name="Google Shape;340;p19"/>
          <p:cNvSpPr>
            <a:spLocks noGrp="1"/>
          </p:cNvSpPr>
          <p:nvPr>
            <p:ph type="pic" idx="6"/>
          </p:nvPr>
        </p:nvSpPr>
        <p:spPr>
          <a:xfrm>
            <a:off x="7125640" y="2007633"/>
            <a:ext cx="2120400" cy="1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1" name="Google Shape;341;p19"/>
          <p:cNvSpPr txBox="1">
            <a:spLocks noGrp="1"/>
          </p:cNvSpPr>
          <p:nvPr>
            <p:ph type="body" idx="7"/>
          </p:nvPr>
        </p:nvSpPr>
        <p:spPr>
          <a:xfrm>
            <a:off x="1571007" y="5744497"/>
            <a:ext cx="2120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2" name="Google Shape;342;p19"/>
          <p:cNvSpPr>
            <a:spLocks noGrp="1"/>
          </p:cNvSpPr>
          <p:nvPr>
            <p:ph type="pic" idx="8"/>
          </p:nvPr>
        </p:nvSpPr>
        <p:spPr>
          <a:xfrm>
            <a:off x="1571007" y="4462481"/>
            <a:ext cx="2120400" cy="1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3" name="Google Shape;343;p19"/>
          <p:cNvSpPr txBox="1">
            <a:spLocks noGrp="1"/>
          </p:cNvSpPr>
          <p:nvPr>
            <p:ph type="body" idx="9"/>
          </p:nvPr>
        </p:nvSpPr>
        <p:spPr>
          <a:xfrm>
            <a:off x="7125640" y="5744497"/>
            <a:ext cx="21204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4" name="Google Shape;344;p19"/>
          <p:cNvSpPr>
            <a:spLocks noGrp="1"/>
          </p:cNvSpPr>
          <p:nvPr>
            <p:ph type="pic" idx="13"/>
          </p:nvPr>
        </p:nvSpPr>
        <p:spPr>
          <a:xfrm>
            <a:off x="7125640" y="4462481"/>
            <a:ext cx="2120400" cy="1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5" name="Google Shape;345;p19"/>
          <p:cNvSpPr txBox="1">
            <a:spLocks noGrp="1"/>
          </p:cNvSpPr>
          <p:nvPr>
            <p:ph type="body" idx="14"/>
          </p:nvPr>
        </p:nvSpPr>
        <p:spPr>
          <a:xfrm>
            <a:off x="670523" y="861061"/>
            <a:ext cx="8534400" cy="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9748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C6BA2-463A-4207-921F-F9ED3C5DCE1A}" type="datetimeFigureOut">
              <a:rPr lang="es-PE" smtClean="0"/>
              <a:t>29/01/2024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969AE-A3AB-433E-A936-848B2CC38FB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45872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C6BA2-463A-4207-921F-F9ED3C5DCE1A}" type="datetimeFigureOut">
              <a:rPr lang="es-PE" smtClean="0"/>
              <a:t>29/01/2024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969AE-A3AB-433E-A936-848B2CC38FB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9698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6295BB-A3D4-436E-9C35-4EEE3C7B0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7A8C38-FC67-4A4D-82C0-FB3FEDE98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792645-6605-4473-A41D-24A9EE8FD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A1A3E-DB1F-4F9B-99E0-26F75920AFFF}" type="datetimeFigureOut">
              <a:rPr lang="es-PE" smtClean="0"/>
              <a:t>29/01/2024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BFF4E3-C9ED-4434-9383-67D465B36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984B1A-A265-473E-B030-A95AFEF8B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559F6-00C0-4C4F-8E62-3C8B9CA30A3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22103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5" r:id="rId5"/>
    <p:sldLayoutId id="2147483670" r:id="rId6"/>
    <p:sldLayoutId id="2147483698" r:id="rId7"/>
    <p:sldLayoutId id="214748369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EF1ACFB-B965-4FCE-B078-4B155666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5E2B46D-4870-4F7B-8960-EEACF09DF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DF6C01-C100-4A7F-A9CB-33D615C55D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A1A3E-DB1F-4F9B-99E0-26F75920AFFF}" type="datetimeFigureOut">
              <a:rPr lang="es-PE" smtClean="0"/>
              <a:t>29/01/2024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59FBB5-E23E-4C3A-9A61-0E5AA9F0EC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99D049-A033-4AC0-8347-B95296368E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559F6-00C0-4C4F-8E62-3C8B9CA30A3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99791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974034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46207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1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iTK0aHhQZmE" TargetMode="Externa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youtube.com/watch?v=aMrgaO93uW0&amp;t=200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hyperlink" Target="https://canaln.pe/actualidad/plan-condor-5-datos-entender-operacion-militar-que-condeno-morales-bermudez-n261770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www.youtube.com/watch?v=fJD8mrh7BAc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TNFJpJl89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003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/>
        </p:nvSpPr>
        <p:spPr>
          <a:xfrm>
            <a:off x="0" y="2565897"/>
            <a:ext cx="5934270" cy="2205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4000"/>
            </a:pPr>
            <a:r>
              <a:rPr lang="es-PE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Gobierno Revolucionario de las Fuerzas Armadas</a:t>
            </a:r>
            <a:endParaRPr lang="es-PE"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4">
            <a:alphaModFix/>
          </a:blip>
          <a:srcRect t="-1913" r="54024"/>
          <a:stretch/>
        </p:blipFill>
        <p:spPr>
          <a:xfrm>
            <a:off x="174666" y="5214130"/>
            <a:ext cx="1942370" cy="10785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7BD33AC-5CA2-4749-95AC-08BA02EACA92}"/>
              </a:ext>
            </a:extLst>
          </p:cNvPr>
          <p:cNvSpPr/>
          <p:nvPr/>
        </p:nvSpPr>
        <p:spPr>
          <a:xfrm>
            <a:off x="59509" y="54747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buSzPts val="4000"/>
            </a:pPr>
            <a:r>
              <a:rPr lang="es-PE" sz="2800" b="1" dirty="0">
                <a:latin typeface="Calibri"/>
                <a:ea typeface="Calibri"/>
                <a:cs typeface="Calibri"/>
                <a:sym typeface="Calibri"/>
              </a:rPr>
              <a:t>Perú, temas de sociedad contemporánea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513" y="1218795"/>
            <a:ext cx="10515600" cy="4351338"/>
          </a:xfrm>
        </p:spPr>
        <p:txBody>
          <a:bodyPr/>
          <a:lstStyle/>
          <a:p>
            <a:pPr marL="50800" indent="0" algn="just">
              <a:buNone/>
            </a:pPr>
            <a:r>
              <a:rPr lang="es-PE" dirty="0"/>
              <a:t>La tarde del 9 de octubre a las 3:00. al escuchar por todos los medios de comunicación y los peruanos vieron como el ejército entró al campo petrolero de Talara (Piura) e hizo la bandera peruana, la emoción embargo a todos los peruanos. Se recuperaba la soberanía nacional de esa porción del territorio patrio hasta, ese momento había pertenecido a la empresa extranjera bajo la denominada "economía de enclave", donde las leyes peruanas no valían. Desde ese día se declaró "Día de la dignidad nacional".</a:t>
            </a:r>
          </a:p>
          <a:p>
            <a:pPr marL="0" indent="0" algn="r">
              <a:buNone/>
            </a:pPr>
            <a:r>
              <a:rPr lang="es-PE" dirty="0"/>
              <a:t>(Moncloa 1977: pág. 7).</a:t>
            </a:r>
          </a:p>
        </p:txBody>
      </p:sp>
    </p:spTree>
    <p:extLst>
      <p:ext uri="{BB962C8B-B14F-4D97-AF65-F5344CB8AC3E}">
        <p14:creationId xmlns:p14="http://schemas.microsoft.com/office/powerpoint/2010/main" val="2998411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783C9F8F-1CE8-41A6-BBCE-35AE723A3E4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527031" y="0"/>
            <a:ext cx="8534400" cy="584800"/>
          </a:xfrm>
        </p:spPr>
        <p:txBody>
          <a:bodyPr/>
          <a:lstStyle/>
          <a:p>
            <a:r>
              <a:rPr lang="es-PE" dirty="0"/>
              <a:t>Marco temporal: 1968-2021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8F1B192-9368-4F9D-92B9-F00839D26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33" y="151185"/>
            <a:ext cx="5682799" cy="6073776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5500CE3F-545F-40E0-97AC-23BFB28E3259}"/>
              </a:ext>
            </a:extLst>
          </p:cNvPr>
          <p:cNvSpPr/>
          <p:nvPr/>
        </p:nvSpPr>
        <p:spPr>
          <a:xfrm>
            <a:off x="6096000" y="151185"/>
            <a:ext cx="6096000" cy="13111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585" lvl="0" indent="-304792" algn="ctr">
              <a:lnSpc>
                <a:spcPct val="90000"/>
              </a:lnSpc>
              <a:spcBef>
                <a:spcPts val="1067"/>
              </a:spcBef>
              <a:buSzPts val="2400"/>
              <a:defRPr/>
            </a:pPr>
            <a:r>
              <a:rPr lang="es-PE" sz="4400" b="1" dirty="0">
                <a:latin typeface="Calibri"/>
                <a:cs typeface="Calibri"/>
                <a:sym typeface="Calibri"/>
              </a:rPr>
              <a:t>El golpe de Estado del 03 de octubre de 1968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F4F4F5A-F66D-4931-9328-A7089E8473EA}"/>
              </a:ext>
            </a:extLst>
          </p:cNvPr>
          <p:cNvSpPr txBox="1"/>
          <p:nvPr/>
        </p:nvSpPr>
        <p:spPr>
          <a:xfrm>
            <a:off x="6071336" y="2324698"/>
            <a:ext cx="48485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s-PE" sz="2000" dirty="0">
                <a:latin typeface="Calibri" panose="020F0502020204030204" pitchFamily="34" charset="0"/>
                <a:cs typeface="Calibri" panose="020F0502020204030204" pitchFamily="34" charset="0"/>
              </a:rPr>
              <a:t>Gobierno </a:t>
            </a:r>
            <a:r>
              <a:rPr lang="es-PE" sz="2000" b="1" dirty="0">
                <a:latin typeface="Calibri" panose="020F0502020204030204" pitchFamily="34" charset="0"/>
                <a:cs typeface="Calibri" panose="020F0502020204030204" pitchFamily="34" charset="0"/>
              </a:rPr>
              <a:t>autoritario</a:t>
            </a:r>
            <a:r>
              <a:rPr lang="es-PE" sz="2000" dirty="0">
                <a:latin typeface="Calibri" panose="020F0502020204030204" pitchFamily="34" charset="0"/>
                <a:cs typeface="Calibri" panose="020F0502020204030204" pitchFamily="34" charset="0"/>
              </a:rPr>
              <a:t>, que rompe con el proceso de elecciones democráticas y se instala en el poder a través de un golpe de Estado</a:t>
            </a:r>
          </a:p>
          <a:p>
            <a:pPr marL="285750" indent="-285750" algn="just">
              <a:buFontTx/>
              <a:buChar char="-"/>
            </a:pPr>
            <a:r>
              <a:rPr lang="es-PE" sz="2000" b="1" dirty="0">
                <a:latin typeface="Calibri" panose="020F0502020204030204" pitchFamily="34" charset="0"/>
                <a:cs typeface="Calibri" panose="020F0502020204030204" pitchFamily="34" charset="0"/>
              </a:rPr>
              <a:t>Separación</a:t>
            </a:r>
            <a:r>
              <a:rPr lang="es-PE" sz="2000" dirty="0">
                <a:latin typeface="Calibri" panose="020F0502020204030204" pitchFamily="34" charset="0"/>
                <a:cs typeface="Calibri" panose="020F0502020204030204" pitchFamily="34" charset="0"/>
              </a:rPr>
              <a:t>, forzada y radical, de la sociedad civil de la toma de decisiones</a:t>
            </a:r>
          </a:p>
          <a:p>
            <a:pPr marL="285750" indent="-285750" algn="just">
              <a:buFontTx/>
              <a:buChar char="-"/>
            </a:pPr>
            <a:r>
              <a:rPr lang="es-PE" sz="2000" dirty="0">
                <a:latin typeface="Calibri" panose="020F0502020204030204" pitchFamily="34" charset="0"/>
                <a:cs typeface="Calibri" panose="020F0502020204030204" pitchFamily="34" charset="0"/>
              </a:rPr>
              <a:t>Acciones y </a:t>
            </a:r>
            <a:r>
              <a:rPr lang="es-PE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remecieron las bases</a:t>
            </a:r>
            <a:r>
              <a:rPr lang="es-PE" sz="2000" dirty="0">
                <a:latin typeface="Calibri" panose="020F0502020204030204" pitchFamily="34" charset="0"/>
                <a:cs typeface="Calibri" panose="020F0502020204030204" pitchFamily="34" charset="0"/>
              </a:rPr>
              <a:t> aún tradicionales de la sociedad peruana</a:t>
            </a:r>
          </a:p>
          <a:p>
            <a:pPr marL="285750" indent="-285750" algn="just">
              <a:buFontTx/>
              <a:buChar char="-"/>
            </a:pPr>
            <a:r>
              <a:rPr lang="es-PE" sz="2000" b="1" dirty="0">
                <a:latin typeface="Calibri" panose="020F0502020204030204" pitchFamily="34" charset="0"/>
                <a:cs typeface="Calibri" panose="020F0502020204030204" pitchFamily="34" charset="0"/>
              </a:rPr>
              <a:t>Abandono de un sistema económico basada en la economía de haciendas, </a:t>
            </a:r>
            <a:r>
              <a:rPr lang="es-PE" sz="2000" dirty="0">
                <a:latin typeface="Calibri" panose="020F0502020204030204" pitchFamily="34" charset="0"/>
                <a:cs typeface="Calibri" panose="020F0502020204030204" pitchFamily="34" charset="0"/>
              </a:rPr>
              <a:t>descendiente del sistema colonial de encomiendas/corregimientos</a:t>
            </a:r>
          </a:p>
        </p:txBody>
      </p:sp>
      <p:pic>
        <p:nvPicPr>
          <p:cNvPr id="9" name="Imagen 2">
            <a:extLst>
              <a:ext uri="{FF2B5EF4-FFF2-40B4-BE49-F238E27FC236}">
                <a16:creationId xmlns:a16="http://schemas.microsoft.com/office/drawing/2014/main" id="{841C8C7E-1D8D-4B6B-86F6-05812E21D8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62" t="60618" r="58636" b="19194"/>
          <a:stretch/>
        </p:blipFill>
        <p:spPr>
          <a:xfrm>
            <a:off x="204129" y="4509098"/>
            <a:ext cx="5775004" cy="227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03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8">
            <a:extLst>
              <a:ext uri="{FF2B5EF4-FFF2-40B4-BE49-F238E27FC236}">
                <a16:creationId xmlns:a16="http://schemas.microsoft.com/office/drawing/2014/main" id="{0F96962B-22EB-44EB-89D9-D4C991D41046}"/>
              </a:ext>
            </a:extLst>
          </p:cNvPr>
          <p:cNvSpPr txBox="1">
            <a:spLocks/>
          </p:cNvSpPr>
          <p:nvPr/>
        </p:nvSpPr>
        <p:spPr>
          <a:xfrm>
            <a:off x="3360789" y="0"/>
            <a:ext cx="5286929" cy="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PE" sz="3200" dirty="0"/>
              <a:t>Marco temporal: 1968-2021</a:t>
            </a:r>
          </a:p>
        </p:txBody>
      </p:sp>
      <p:pic>
        <p:nvPicPr>
          <p:cNvPr id="8" name="Picture 2" descr="Resultado de imagen para juan velasco alvarado">
            <a:extLst>
              <a:ext uri="{FF2B5EF4-FFF2-40B4-BE49-F238E27FC236}">
                <a16:creationId xmlns:a16="http://schemas.microsoft.com/office/drawing/2014/main" id="{D90CD537-AE35-4089-A8AF-EE8165E9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748" y="2805192"/>
            <a:ext cx="6893940" cy="386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4">
            <a:extLst>
              <a:ext uri="{FF2B5EF4-FFF2-40B4-BE49-F238E27FC236}">
                <a16:creationId xmlns:a16="http://schemas.microsoft.com/office/drawing/2014/main" id="{240BDB2F-B54C-416D-B5AE-E355AC26F6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70" t="10260" r="7195" b="7831"/>
          <a:stretch/>
        </p:blipFill>
        <p:spPr>
          <a:xfrm>
            <a:off x="232950" y="850546"/>
            <a:ext cx="4847050" cy="562122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BED1A12-95A9-453B-BC09-E4E97CAEE614}"/>
              </a:ext>
            </a:extLst>
          </p:cNvPr>
          <p:cNvSpPr/>
          <p:nvPr/>
        </p:nvSpPr>
        <p:spPr>
          <a:xfrm>
            <a:off x="2553815" y="85588"/>
            <a:ext cx="6093903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585" lvl="0" indent="-304792" algn="ctr">
              <a:lnSpc>
                <a:spcPct val="90000"/>
              </a:lnSpc>
              <a:spcBef>
                <a:spcPts val="1067"/>
              </a:spcBef>
              <a:buSzPts val="2400"/>
              <a:defRPr/>
            </a:pPr>
            <a:r>
              <a:rPr lang="es-PE" sz="3600" b="1" dirty="0">
                <a:latin typeface="Calibri"/>
                <a:cs typeface="Calibri"/>
                <a:sym typeface="Calibri"/>
              </a:rPr>
              <a:t>El discurso y las propuestas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1AFA129-C7DF-4DA5-8A47-0B57776477AC}"/>
              </a:ext>
            </a:extLst>
          </p:cNvPr>
          <p:cNvSpPr txBox="1"/>
          <p:nvPr/>
        </p:nvSpPr>
        <p:spPr>
          <a:xfrm>
            <a:off x="5387015" y="1079136"/>
            <a:ext cx="65086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E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000" dirty="0">
                <a:latin typeface="Calibri" panose="020F0502020204030204" pitchFamily="34" charset="0"/>
                <a:cs typeface="Calibri" panose="020F0502020204030204" pitchFamily="34" charset="0"/>
              </a:rPr>
              <a:t>El momento de la reivindicación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000" dirty="0">
                <a:latin typeface="Calibri" panose="020F0502020204030204" pitchFamily="34" charset="0"/>
                <a:cs typeface="Calibri" panose="020F0502020204030204" pitchFamily="34" charset="0"/>
              </a:rPr>
              <a:t>Redistribuir la propiedad de la tierra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000" dirty="0">
                <a:latin typeface="Calibri" panose="020F0502020204030204" pitchFamily="34" charset="0"/>
                <a:cs typeface="Calibri" panose="020F0502020204030204" pitchFamily="34" charset="0"/>
              </a:rPr>
              <a:t>Reforzar el papel del Estado en la industria y el mercado </a:t>
            </a:r>
          </a:p>
        </p:txBody>
      </p:sp>
    </p:spTree>
    <p:extLst>
      <p:ext uri="{BB962C8B-B14F-4D97-AF65-F5344CB8AC3E}">
        <p14:creationId xmlns:p14="http://schemas.microsoft.com/office/powerpoint/2010/main" val="830565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154CD42-C692-4B77-AC55-41F90A244BF2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40BDB2F-B54C-416D-B5AE-E355AC26F6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7540881" y="912226"/>
            <a:ext cx="3747803" cy="5418823"/>
          </a:xfrm>
          <a:prstGeom prst="rect">
            <a:avLst/>
          </a:prstGeom>
        </p:spPr>
      </p:pic>
      <p:sp>
        <p:nvSpPr>
          <p:cNvPr id="6" name="Rectángulo 2">
            <a:extLst>
              <a:ext uri="{FF2B5EF4-FFF2-40B4-BE49-F238E27FC236}">
                <a16:creationId xmlns:a16="http://schemas.microsoft.com/office/drawing/2014/main" id="{1BED1A12-95A9-453B-BC09-E4E97CAEE614}"/>
              </a:ext>
            </a:extLst>
          </p:cNvPr>
          <p:cNvSpPr/>
          <p:nvPr/>
        </p:nvSpPr>
        <p:spPr>
          <a:xfrm>
            <a:off x="2796820" y="152818"/>
            <a:ext cx="6093903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585" lvl="0" indent="-304792" algn="ctr">
              <a:lnSpc>
                <a:spcPct val="90000"/>
              </a:lnSpc>
              <a:spcBef>
                <a:spcPts val="1067"/>
              </a:spcBef>
              <a:buSzPts val="2400"/>
              <a:defRPr/>
            </a:pPr>
            <a:r>
              <a:rPr lang="es-PE" sz="3600" b="1" dirty="0">
                <a:latin typeface="Calibri"/>
                <a:cs typeface="Calibri"/>
                <a:sym typeface="Calibri"/>
              </a:rPr>
              <a:t>El discurso y las propuestas</a:t>
            </a:r>
          </a:p>
        </p:txBody>
      </p:sp>
    </p:spTree>
    <p:extLst>
      <p:ext uri="{BB962C8B-B14F-4D97-AF65-F5344CB8AC3E}">
        <p14:creationId xmlns:p14="http://schemas.microsoft.com/office/powerpoint/2010/main" val="783649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BF8C396-D4EB-468D-BC44-EC8DFDF6159C}"/>
              </a:ext>
            </a:extLst>
          </p:cNvPr>
          <p:cNvSpPr/>
          <p:nvPr/>
        </p:nvSpPr>
        <p:spPr>
          <a:xfrm>
            <a:off x="266790" y="1230739"/>
            <a:ext cx="45740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La Carta de Punta del Este: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La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kumimoji="0" 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lianza</a:t>
            </a: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para el </a:t>
            </a:r>
            <a:r>
              <a:rPr kumimoji="0" 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Progreso</a:t>
            </a: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y los </a:t>
            </a:r>
            <a:r>
              <a:rPr kumimoji="0" 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intentos</a:t>
            </a: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de </a:t>
            </a:r>
            <a:r>
              <a:rPr kumimoji="0" 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cambio</a:t>
            </a:r>
            <a:endParaRPr kumimoji="0" lang="en-US" sz="2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E18311F-F6F5-42CD-A26F-6D97F4DB7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859" t="37004" r="11921" b="32884"/>
          <a:stretch/>
        </p:blipFill>
        <p:spPr>
          <a:xfrm>
            <a:off x="4965282" y="1784040"/>
            <a:ext cx="7226717" cy="47943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01790A5-5FB1-4949-ACE7-C805F3978B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3" t="15276" r="37725" b="21798"/>
          <a:stretch/>
        </p:blipFill>
        <p:spPr>
          <a:xfrm>
            <a:off x="157808" y="2957382"/>
            <a:ext cx="4538897" cy="337430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7B44E65-C221-43B2-8DF3-0794D7D61D6E}"/>
              </a:ext>
            </a:extLst>
          </p:cNvPr>
          <p:cNvSpPr/>
          <p:nvPr/>
        </p:nvSpPr>
        <p:spPr>
          <a:xfrm>
            <a:off x="6290436" y="1235781"/>
            <a:ext cx="4574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800" dirty="0"/>
              <a:t>Punta del Este, Uruguay, agosto de 1961.</a:t>
            </a:r>
          </a:p>
          <a:p>
            <a:endParaRPr lang="es-MX" sz="18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49635A5-8D27-43D2-9AC4-1F356A37FD00}"/>
              </a:ext>
            </a:extLst>
          </p:cNvPr>
          <p:cNvSpPr/>
          <p:nvPr/>
        </p:nvSpPr>
        <p:spPr>
          <a:xfrm>
            <a:off x="2553815" y="85588"/>
            <a:ext cx="6093903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585" lvl="0" indent="-304792" algn="ctr">
              <a:lnSpc>
                <a:spcPct val="90000"/>
              </a:lnSpc>
              <a:spcBef>
                <a:spcPts val="1067"/>
              </a:spcBef>
              <a:buSzPts val="2400"/>
              <a:defRPr/>
            </a:pPr>
            <a:r>
              <a:rPr lang="es-PE" sz="3600" b="1" dirty="0">
                <a:latin typeface="Calibri"/>
                <a:cs typeface="Calibri"/>
                <a:sym typeface="Calibri"/>
              </a:rPr>
              <a:t>El discurso y las propuestas, ¿nuevas realmente?</a:t>
            </a:r>
          </a:p>
        </p:txBody>
      </p:sp>
    </p:spTree>
    <p:extLst>
      <p:ext uri="{BB962C8B-B14F-4D97-AF65-F5344CB8AC3E}">
        <p14:creationId xmlns:p14="http://schemas.microsoft.com/office/powerpoint/2010/main" val="547006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32;p6">
            <a:extLst>
              <a:ext uri="{FF2B5EF4-FFF2-40B4-BE49-F238E27FC236}">
                <a16:creationId xmlns:a16="http://schemas.microsoft.com/office/drawing/2014/main" id="{3F17D439-3EC6-4E8C-A573-A0D2730420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389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81"/>
          <p:cNvSpPr txBox="1">
            <a:spLocks noGrp="1"/>
          </p:cNvSpPr>
          <p:nvPr>
            <p:ph type="title"/>
          </p:nvPr>
        </p:nvSpPr>
        <p:spPr>
          <a:xfrm>
            <a:off x="2007200" y="791315"/>
            <a:ext cx="8319649" cy="5275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algn="ctr">
              <a:buSzPts val="2400"/>
            </a:pPr>
            <a:r>
              <a:rPr lang="es-MX" sz="2400" b="0" dirty="0"/>
              <a:t>“….La Acción del Gobierno Revolucionario se inspirará en la necesidad de </a:t>
            </a:r>
            <a:r>
              <a:rPr lang="es-MX" sz="2400" dirty="0"/>
              <a:t>transformar la estructura del Estado</a:t>
            </a:r>
            <a:r>
              <a:rPr lang="es-MX" sz="2400" b="0" dirty="0"/>
              <a:t>, en forma que permita una eficiente acción del gobierno, </a:t>
            </a:r>
            <a:r>
              <a:rPr lang="es-MX" sz="2400" dirty="0"/>
              <a:t>transformar las estructuras sociales, económicas y culturales</a:t>
            </a:r>
            <a:r>
              <a:rPr lang="es-MX" sz="2400" b="0" dirty="0"/>
              <a:t>; </a:t>
            </a:r>
            <a:r>
              <a:rPr lang="es-MX" sz="2400" dirty="0"/>
              <a:t>mantener una definida actitud nacionalista</a:t>
            </a:r>
            <a:r>
              <a:rPr lang="es-MX" sz="2400" b="0" dirty="0"/>
              <a:t>, una clara posición independiente y la defensa firme de la soberanía y dignidad nacionales; reestablecer plenamente el principio de autoridad, el respeto y la observación de la ley, el predominio de la justicia y de la moralidad en todos los campos de la actividad nacional……”</a:t>
            </a:r>
            <a:br>
              <a:rPr lang="es-MX" sz="2400" b="0" dirty="0"/>
            </a:br>
            <a:br>
              <a:rPr lang="es-MX" sz="2400" b="0" dirty="0"/>
            </a:br>
            <a:br>
              <a:rPr lang="es-MX" sz="2400" b="0" dirty="0"/>
            </a:br>
            <a:r>
              <a:rPr lang="es-MX" sz="1800" b="0" dirty="0"/>
              <a:t>Junta Revolucionaria, “Manifiesto del Gobierno Revolucionario”, </a:t>
            </a:r>
            <a:br>
              <a:rPr lang="es-MX" sz="1800" b="0" dirty="0"/>
            </a:br>
            <a:r>
              <a:rPr lang="es-MX" sz="1800" b="0" dirty="0"/>
              <a:t>Octubre 1968</a:t>
            </a:r>
            <a:endParaRPr sz="2400" b="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1CC2B33-FE9F-401C-8CAC-03DEC74A18F3}"/>
              </a:ext>
            </a:extLst>
          </p:cNvPr>
          <p:cNvSpPr txBox="1"/>
          <p:nvPr/>
        </p:nvSpPr>
        <p:spPr>
          <a:xfrm>
            <a:off x="427140" y="1538857"/>
            <a:ext cx="640546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PE" sz="2000" dirty="0">
              <a:latin typeface="+mn-lt"/>
            </a:endParaRPr>
          </a:p>
          <a:p>
            <a:pPr algn="just"/>
            <a:r>
              <a:rPr lang="es-PE" sz="2000" dirty="0">
                <a:latin typeface="+mn-lt"/>
              </a:rPr>
              <a:t>Al no haber llegado por elecciones democráticas al gobierno, se constituye como un mandato dictatorial y de fuerza. </a:t>
            </a:r>
          </a:p>
          <a:p>
            <a:pPr algn="just"/>
            <a:endParaRPr lang="es-PE" sz="2000" dirty="0">
              <a:latin typeface="+mn-lt"/>
            </a:endParaRPr>
          </a:p>
          <a:p>
            <a:pPr algn="just"/>
            <a:r>
              <a:rPr lang="es-PE" sz="2000" dirty="0">
                <a:latin typeface="+mn-lt"/>
              </a:rPr>
              <a:t>Esto se ve reforzado cuando el gobierno de Velasco deja sin efecto la Constitución de 1933 y toma en su lugar el </a:t>
            </a:r>
            <a:r>
              <a:rPr lang="es-PE" sz="2000" b="1" dirty="0">
                <a:latin typeface="+mn-lt"/>
              </a:rPr>
              <a:t>Estatuto Revolucionario</a:t>
            </a:r>
            <a:r>
              <a:rPr lang="es-PE" sz="2000" dirty="0">
                <a:latin typeface="+mn-lt"/>
              </a:rPr>
              <a:t>. </a:t>
            </a:r>
          </a:p>
          <a:p>
            <a:pPr algn="just"/>
            <a:endParaRPr lang="es-PE" sz="2000" dirty="0">
              <a:latin typeface="+mn-lt"/>
            </a:endParaRPr>
          </a:p>
          <a:p>
            <a:pPr algn="just"/>
            <a:r>
              <a:rPr lang="es-PE" sz="2000" dirty="0">
                <a:latin typeface="+mn-lt"/>
              </a:rPr>
              <a:t>Así, se concentran los poderes del Ejecutivo y Legislativo en gabinete militar.</a:t>
            </a:r>
          </a:p>
          <a:p>
            <a:pPr algn="just"/>
            <a:endParaRPr lang="es-PE" sz="2000" dirty="0">
              <a:latin typeface="+mn-lt"/>
            </a:endParaRPr>
          </a:p>
          <a:p>
            <a:pPr algn="just"/>
            <a:endParaRPr lang="es-PE" sz="2000" dirty="0">
              <a:latin typeface="+mn-lt"/>
            </a:endParaRPr>
          </a:p>
          <a:p>
            <a:pPr algn="just"/>
            <a:r>
              <a:rPr lang="es-PE" sz="2000" dirty="0">
                <a:latin typeface="+mn-lt"/>
              </a:rPr>
              <a:t>Los civiles son relegados a roles de asesores o técnicos</a:t>
            </a:r>
          </a:p>
          <a:p>
            <a:pPr algn="just"/>
            <a:endParaRPr lang="es-PE" sz="2000" dirty="0">
              <a:latin typeface="+mn-lt"/>
            </a:endParaRPr>
          </a:p>
          <a:p>
            <a:pPr algn="just"/>
            <a:endParaRPr lang="es-PE" sz="2000" dirty="0">
              <a:latin typeface="+mn-lt"/>
            </a:endParaRPr>
          </a:p>
          <a:p>
            <a:endParaRPr lang="es-PE" dirty="0"/>
          </a:p>
        </p:txBody>
      </p:sp>
      <p:pic>
        <p:nvPicPr>
          <p:cNvPr id="4098" name="Picture 2" descr="El Plan Inca">
            <a:extLst>
              <a:ext uri="{FF2B5EF4-FFF2-40B4-BE49-F238E27FC236}">
                <a16:creationId xmlns:a16="http://schemas.microsoft.com/office/drawing/2014/main" id="{2D5664CF-1112-4267-9F50-42C28F320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389" y="0"/>
            <a:ext cx="48966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68;p72">
            <a:extLst>
              <a:ext uri="{FF2B5EF4-FFF2-40B4-BE49-F238E27FC236}">
                <a16:creationId xmlns:a16="http://schemas.microsoft.com/office/drawing/2014/main" id="{9EF2003B-AF4E-49BE-AF42-1D427FEA145A}"/>
              </a:ext>
            </a:extLst>
          </p:cNvPr>
          <p:cNvSpPr txBox="1">
            <a:spLocks/>
          </p:cNvSpPr>
          <p:nvPr/>
        </p:nvSpPr>
        <p:spPr>
          <a:xfrm>
            <a:off x="0" y="551158"/>
            <a:ext cx="7295389" cy="83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D93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06D9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tabLst/>
              <a:defRPr/>
            </a:pPr>
            <a:r>
              <a:rPr kumimoji="0" lang="es-MX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El </a:t>
            </a:r>
            <a:r>
              <a:rPr lang="es-MX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Plan Inca y las </a:t>
            </a:r>
            <a:r>
              <a:rPr lang="es-MX" dirty="0" err="1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est</a:t>
            </a:r>
            <a:r>
              <a:rPr kumimoji="0" lang="es-MX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rategias</a:t>
            </a:r>
            <a:r>
              <a:rPr kumimoji="0" lang="es-MX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de industrialización del Gobierno Militar (1968-1975)</a:t>
            </a:r>
          </a:p>
        </p:txBody>
      </p:sp>
    </p:spTree>
    <p:extLst>
      <p:ext uri="{BB962C8B-B14F-4D97-AF65-F5344CB8AC3E}">
        <p14:creationId xmlns:p14="http://schemas.microsoft.com/office/powerpoint/2010/main" val="2427600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433F38D-D3FD-4D39-9E70-E34C9824B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62" name="Google Shape;562;p71"/>
          <p:cNvSpPr txBox="1">
            <a:spLocks noGrp="1"/>
          </p:cNvSpPr>
          <p:nvPr>
            <p:ph type="title"/>
          </p:nvPr>
        </p:nvSpPr>
        <p:spPr>
          <a:xfrm>
            <a:off x="1703512" y="171272"/>
            <a:ext cx="8784976" cy="75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400"/>
            </a:pPr>
            <a:r>
              <a:rPr lang="es-MX" sz="3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El Plan Inca y las estrategias de industrialización del Gobierno Militar (1968-1975)</a:t>
            </a:r>
            <a:endParaRPr sz="32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563" name="Google Shape;563;p71"/>
          <p:cNvSpPr/>
          <p:nvPr/>
        </p:nvSpPr>
        <p:spPr>
          <a:xfrm>
            <a:off x="224635" y="1325537"/>
            <a:ext cx="10900565" cy="536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Diagnóstico que realiza el gobierno militar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PE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“</a:t>
            </a:r>
            <a:r>
              <a:rPr kumimoji="0" lang="es-MX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Actividad industrial incipiente </a:t>
            </a: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dedicada principalmente a la producción de bienes no esenciales”.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“No competitiva y con tendencia monopolista”.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“Basada en </a:t>
            </a:r>
            <a:r>
              <a:rPr kumimoji="0" lang="es-MX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desmedidas exoneraciones y excepciones </a:t>
            </a: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que favorecen a reducidos grupos de poder económico”.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“Dependiente de grandes consorcios extranjeros y con un régimen de tratamiento de capitales contrarios a los intereses del país”.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015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8E8DAB2-77AC-40C5-A1CC-9692444B1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68" name="Google Shape;568;p72"/>
          <p:cNvSpPr txBox="1">
            <a:spLocks noGrp="1"/>
          </p:cNvSpPr>
          <p:nvPr>
            <p:ph type="title"/>
          </p:nvPr>
        </p:nvSpPr>
        <p:spPr>
          <a:xfrm>
            <a:off x="-8638" y="-103866"/>
            <a:ext cx="7495464" cy="1350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400"/>
            </a:pPr>
            <a:r>
              <a:rPr lang="es-MX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Estrategias de industrialización del Gobierno Militar (1968-1975)</a:t>
            </a:r>
            <a:endParaRPr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569" name="Google Shape;569;p72"/>
          <p:cNvSpPr/>
          <p:nvPr/>
        </p:nvSpPr>
        <p:spPr>
          <a:xfrm>
            <a:off x="162832" y="1197886"/>
            <a:ext cx="7059235" cy="5592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Las acciones que decidiría tomar el gobierno serían: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1.- Crear el Ministerio de Industria.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2.- Planificar la actividad industrial a mediano y largo plazo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3.- </a:t>
            </a:r>
            <a:r>
              <a:rPr kumimoji="0" lang="es-MX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Asegurar la participación activa del Estado como gestor dinámico del desarrollo industrial.</a:t>
            </a:r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4.- Categorizar la industria por prioridades y establecer el correspondiente régimen de incentivos.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5.- Disminuir la dependencia del extranjero.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6.- Desarrollar investigación y tecnología.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7.- Promover la pequeña industria y artesanía.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8.- Fomentar empresas de propiedad social.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5" name="Picture 2" descr="El Plan Inca">
            <a:extLst>
              <a:ext uri="{FF2B5EF4-FFF2-40B4-BE49-F238E27FC236}">
                <a16:creationId xmlns:a16="http://schemas.microsoft.com/office/drawing/2014/main" id="{BB900DF0-B3C0-4EF4-9007-E3B5C8DC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422" y="0"/>
            <a:ext cx="4893578" cy="685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835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32;p6">
            <a:extLst>
              <a:ext uri="{FF2B5EF4-FFF2-40B4-BE49-F238E27FC236}">
                <a16:creationId xmlns:a16="http://schemas.microsoft.com/office/drawing/2014/main" id="{1042A08C-25C1-41AD-B94C-75B4F70ECF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/>
          <p:nvPr/>
        </p:nvSpPr>
        <p:spPr>
          <a:xfrm>
            <a:off x="5125664" y="1736819"/>
            <a:ext cx="4426720" cy="3154071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tabLst/>
              <a:defRPr/>
            </a:pPr>
            <a:endParaRPr kumimoji="0" sz="2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2184867" y="237930"/>
            <a:ext cx="7892305" cy="75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>
              <a:buSzPts val="3200"/>
            </a:pPr>
            <a:r>
              <a:rPr lang="es-MX" sz="3200" dirty="0">
                <a:solidFill>
                  <a:schemeClr val="tx1"/>
                </a:solidFill>
              </a:rPr>
              <a:t>Políticas industriales de protección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206" name="Google Shape;206;p32"/>
          <p:cNvSpPr txBox="1"/>
          <p:nvPr/>
        </p:nvSpPr>
        <p:spPr>
          <a:xfrm>
            <a:off x="5319830" y="1795873"/>
            <a:ext cx="1468649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9E"/>
              </a:buClr>
              <a:buSzPts val="2100"/>
              <a:buFont typeface="Arial"/>
              <a:buChar char="•"/>
              <a:tabLst/>
              <a:defRPr/>
            </a:pPr>
            <a:r>
              <a:rPr kumimoji="0" lang="es-MX" sz="2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Acero</a:t>
            </a:r>
            <a:endParaRPr kumimoji="0" sz="2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7" name="Google Shape;207;p32"/>
          <p:cNvSpPr txBox="1"/>
          <p:nvPr/>
        </p:nvSpPr>
        <p:spPr>
          <a:xfrm>
            <a:off x="5341282" y="2333465"/>
            <a:ext cx="3278431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9E"/>
              </a:buClr>
              <a:buSzPts val="2100"/>
              <a:buFont typeface="Arial"/>
              <a:buChar char="•"/>
              <a:tabLst/>
              <a:defRPr/>
            </a:pPr>
            <a:r>
              <a:rPr kumimoji="0" lang="es-MX" sz="2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Electricidad</a:t>
            </a:r>
            <a:endParaRPr kumimoji="0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8" name="Google Shape;208;p32"/>
          <p:cNvSpPr txBox="1"/>
          <p:nvPr/>
        </p:nvSpPr>
        <p:spPr>
          <a:xfrm>
            <a:off x="5319828" y="2898351"/>
            <a:ext cx="3278431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9E"/>
              </a:buClr>
              <a:buSzPts val="2100"/>
              <a:buFont typeface="Arial"/>
              <a:buChar char="•"/>
              <a:tabLst/>
              <a:defRPr/>
            </a:pPr>
            <a:r>
              <a:rPr kumimoji="0" lang="es-MX" sz="2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Telefonía</a:t>
            </a:r>
            <a:endParaRPr kumimoji="0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9" name="Google Shape;209;p32"/>
          <p:cNvSpPr txBox="1"/>
          <p:nvPr/>
        </p:nvSpPr>
        <p:spPr>
          <a:xfrm>
            <a:off x="5298374" y="3461500"/>
            <a:ext cx="3278431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9E"/>
              </a:buClr>
              <a:buSzPts val="2100"/>
              <a:buFont typeface="Arial"/>
              <a:buChar char="•"/>
              <a:tabLst/>
              <a:defRPr/>
            </a:pPr>
            <a:r>
              <a:rPr kumimoji="0" lang="es-MX" sz="2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Agua potable</a:t>
            </a:r>
            <a:endParaRPr kumimoji="0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2240803" y="1268760"/>
            <a:ext cx="8109209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tabLst/>
              <a:defRPr/>
            </a:pPr>
            <a:r>
              <a:rPr kumimoji="0" lang="es-MX" sz="2100" b="1" i="0" u="none" strike="noStrike" kern="0" cap="none" spc="0" normalizeH="0" baseline="0" noProof="0">
                <a:ln>
                  <a:noFill/>
                </a:ln>
                <a:solidFill>
                  <a:srgbClr val="00759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Modelo sustitutivo de importaciones</a:t>
            </a:r>
            <a:endParaRPr kumimoji="0" sz="2100" b="1" i="0" u="none" strike="noStrike" kern="0" cap="none" spc="0" normalizeH="0" baseline="0" noProof="0">
              <a:ln>
                <a:noFill/>
              </a:ln>
              <a:solidFill>
                <a:srgbClr val="00759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5298374" y="4024651"/>
            <a:ext cx="425401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9E"/>
              </a:buClr>
              <a:buSzPts val="2100"/>
              <a:buFont typeface="Arial"/>
              <a:buChar char="•"/>
              <a:tabLst/>
              <a:defRPr/>
            </a:pPr>
            <a:r>
              <a:rPr kumimoji="0" lang="es-MX" sz="2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Empresas mineras, petroleras y pesqueras</a:t>
            </a:r>
            <a:endParaRPr kumimoji="0" sz="2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2240805" y="2854507"/>
            <a:ext cx="325697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tabLst/>
              <a:defRPr/>
            </a:pPr>
            <a:r>
              <a:rPr kumimoji="0" lang="es-MX" sz="2100" b="1" i="0" u="none" strike="noStrike" kern="0" cap="none" spc="0" normalizeH="0" baseline="0" noProof="0" dirty="0">
                <a:ln>
                  <a:noFill/>
                </a:ln>
                <a:solidFill>
                  <a:srgbClr val="00759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Sectores y empresas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tabLst/>
              <a:defRPr/>
            </a:pPr>
            <a:r>
              <a:rPr kumimoji="0" lang="es-MX" sz="2100" b="1" i="0" u="none" strike="noStrike" kern="0" cap="none" spc="0" normalizeH="0" baseline="0" noProof="0" dirty="0">
                <a:ln>
                  <a:noFill/>
                </a:ln>
                <a:solidFill>
                  <a:srgbClr val="00759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 cargo del Estado:</a:t>
            </a:r>
            <a:endParaRPr kumimoji="0" sz="2100" b="1" i="0" u="none" strike="noStrike" kern="0" cap="none" spc="0" normalizeH="0" baseline="0" noProof="0" dirty="0">
              <a:ln>
                <a:noFill/>
              </a:ln>
              <a:solidFill>
                <a:srgbClr val="00759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3" name="Google Shape;213;p32"/>
          <p:cNvSpPr txBox="1"/>
          <p:nvPr/>
        </p:nvSpPr>
        <p:spPr>
          <a:xfrm>
            <a:off x="2240803" y="4949944"/>
            <a:ext cx="5251045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tabLst/>
              <a:defRPr/>
            </a:pPr>
            <a:r>
              <a:rPr kumimoji="0" lang="es-MX" sz="2100" b="1" i="0" u="none" strike="noStrike" kern="0" cap="none" spc="0" normalizeH="0" baseline="0" noProof="0">
                <a:ln>
                  <a:noFill/>
                </a:ln>
                <a:solidFill>
                  <a:srgbClr val="00759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Nuevas reglas de inversión extranjera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4" name="Google Shape;214;p32"/>
          <p:cNvSpPr txBox="1"/>
          <p:nvPr/>
        </p:nvSpPr>
        <p:spPr>
          <a:xfrm>
            <a:off x="2240805" y="5409221"/>
            <a:ext cx="745559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tabLst/>
              <a:defRPr/>
            </a:pPr>
            <a:r>
              <a:rPr kumimoji="0" lang="es-MX" sz="2100" b="1" i="0" u="none" strike="noStrike" kern="0" cap="none" spc="0" normalizeH="0" baseline="0" noProof="0">
                <a:ln>
                  <a:noFill/>
                </a:ln>
                <a:solidFill>
                  <a:srgbClr val="00759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Cambios en reglas de propiedad en la industria y agricultura</a:t>
            </a:r>
            <a:endParaRPr kumimoji="0" sz="2100" b="1" i="0" u="none" strike="noStrike" kern="0" cap="none" spc="0" normalizeH="0" baseline="0" noProof="0">
              <a:ln>
                <a:noFill/>
              </a:ln>
              <a:solidFill>
                <a:srgbClr val="00759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5" name="Google Shape;215;p32"/>
          <p:cNvSpPr/>
          <p:nvPr/>
        </p:nvSpPr>
        <p:spPr>
          <a:xfrm>
            <a:off x="1785337" y="1282084"/>
            <a:ext cx="398814" cy="416635"/>
          </a:xfrm>
          <a:prstGeom prst="ellipse">
            <a:avLst/>
          </a:prstGeom>
          <a:solidFill>
            <a:srgbClr val="006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tabLst/>
              <a:defRPr/>
            </a:pPr>
            <a:r>
              <a:rPr kumimoji="0" lang="es-MX" sz="2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6" name="Google Shape;216;p32"/>
          <p:cNvSpPr/>
          <p:nvPr/>
        </p:nvSpPr>
        <p:spPr>
          <a:xfrm>
            <a:off x="1775522" y="4934671"/>
            <a:ext cx="398814" cy="416635"/>
          </a:xfrm>
          <a:prstGeom prst="ellipse">
            <a:avLst/>
          </a:prstGeom>
          <a:solidFill>
            <a:srgbClr val="006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tabLst/>
              <a:defRPr/>
            </a:pPr>
            <a:r>
              <a:rPr kumimoji="0" lang="es-MX" sz="2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</a:t>
            </a:r>
            <a:endParaRPr kumimoji="0" sz="2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7" name="Google Shape;217;p32"/>
          <p:cNvSpPr/>
          <p:nvPr/>
        </p:nvSpPr>
        <p:spPr>
          <a:xfrm>
            <a:off x="1775522" y="5429548"/>
            <a:ext cx="398814" cy="416635"/>
          </a:xfrm>
          <a:prstGeom prst="ellipse">
            <a:avLst/>
          </a:prstGeom>
          <a:solidFill>
            <a:srgbClr val="006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tabLst/>
              <a:defRPr/>
            </a:pPr>
            <a:r>
              <a:rPr kumimoji="0" lang="es-MX" sz="2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</a:t>
            </a:r>
            <a:endParaRPr kumimoji="0" sz="2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685774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/>
        </p:nvSpPr>
        <p:spPr>
          <a:xfrm>
            <a:off x="3988569" y="698684"/>
            <a:ext cx="375394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Contenido</a:t>
            </a:r>
            <a:endParaRPr dirty="0"/>
          </a:p>
        </p:txBody>
      </p:sp>
      <p:sp>
        <p:nvSpPr>
          <p:cNvPr id="27" name="Google Shape;27;p4"/>
          <p:cNvSpPr txBox="1"/>
          <p:nvPr/>
        </p:nvSpPr>
        <p:spPr>
          <a:xfrm>
            <a:off x="384370" y="2074477"/>
            <a:ext cx="10422176" cy="3202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14350" lvl="0" indent="-514350" algn="just">
              <a:lnSpc>
                <a:spcPct val="90000"/>
              </a:lnSpc>
              <a:spcBef>
                <a:spcPts val="1000"/>
              </a:spcBef>
              <a:buClrTx/>
              <a:buFont typeface="+mj-lt"/>
              <a:buAutoNum type="arabicPeriod"/>
            </a:pPr>
            <a:r>
              <a:rPr lang="es-MX" altLang="es-PE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El Golpe de Estado y la primera fase del Gobierno Revolucionario de las Fuerzas Armadas</a:t>
            </a:r>
          </a:p>
          <a:p>
            <a:pPr marL="514350" indent="-514350" algn="just">
              <a:lnSpc>
                <a:spcPct val="90000"/>
              </a:lnSpc>
              <a:spcBef>
                <a:spcPts val="1000"/>
              </a:spcBef>
              <a:buClrTx/>
              <a:buFont typeface="+mj-lt"/>
              <a:buAutoNum type="arabicPeriod"/>
            </a:pPr>
            <a:r>
              <a:rPr lang="es-MX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caída de Velasco y la segunda fase del GRFFAA</a:t>
            </a:r>
            <a:endParaRPr lang="es-MX" altLang="es-PE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623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FE37BE9-EB36-4A34-8C83-4C639185EE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4736" t="28719" r="32039" b="43552"/>
          <a:stretch/>
        </p:blipFill>
        <p:spPr>
          <a:xfrm>
            <a:off x="59919" y="1658067"/>
            <a:ext cx="12132081" cy="4285532"/>
          </a:xfrm>
          <a:prstGeom prst="rect">
            <a:avLst/>
          </a:prstGeom>
        </p:spPr>
      </p:pic>
      <p:sp>
        <p:nvSpPr>
          <p:cNvPr id="5" name="Google Shape;568;p72">
            <a:extLst>
              <a:ext uri="{FF2B5EF4-FFF2-40B4-BE49-F238E27FC236}">
                <a16:creationId xmlns:a16="http://schemas.microsoft.com/office/drawing/2014/main" id="{E4602F23-92D1-4ED3-A3BB-D630FAB9964B}"/>
              </a:ext>
            </a:extLst>
          </p:cNvPr>
          <p:cNvSpPr txBox="1">
            <a:spLocks/>
          </p:cNvSpPr>
          <p:nvPr/>
        </p:nvSpPr>
        <p:spPr>
          <a:xfrm>
            <a:off x="2544127" y="0"/>
            <a:ext cx="7495464" cy="1350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D93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06D9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tabLst/>
              <a:defRPr/>
            </a:pPr>
            <a:r>
              <a:rPr kumimoji="0" lang="es-MX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Estrategias de industrialización del Gobierno Militar (1968-1975)</a:t>
            </a:r>
            <a:endParaRPr kumimoji="0" lang="es-MX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7763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2;p6">
            <a:extLst>
              <a:ext uri="{FF2B5EF4-FFF2-40B4-BE49-F238E27FC236}">
                <a16:creationId xmlns:a16="http://schemas.microsoft.com/office/drawing/2014/main" id="{98A35718-3807-4BE7-AC53-D4951D5404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/>
          <p:nvPr/>
        </p:nvSpPr>
        <p:spPr>
          <a:xfrm>
            <a:off x="5528734" y="1145661"/>
            <a:ext cx="4387403" cy="1096670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tabLst/>
              <a:defRPr/>
            </a:pPr>
            <a:endParaRPr kumimoji="0" sz="2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3"/>
          <p:cNvSpPr txBox="1">
            <a:spLocks noGrp="1"/>
          </p:cNvSpPr>
          <p:nvPr>
            <p:ph type="title"/>
          </p:nvPr>
        </p:nvSpPr>
        <p:spPr>
          <a:xfrm>
            <a:off x="1722074" y="116619"/>
            <a:ext cx="9293059" cy="75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algn="ctr">
              <a:buSzPts val="3200"/>
            </a:pPr>
            <a:r>
              <a:rPr lang="es-MX" sz="3200" dirty="0">
                <a:solidFill>
                  <a:schemeClr val="tx1"/>
                </a:solidFill>
              </a:rPr>
              <a:t>La transformación en la propiedad de la tierra</a:t>
            </a:r>
            <a:endParaRPr sz="3200" dirty="0">
              <a:solidFill>
                <a:schemeClr val="tx1"/>
              </a:solidFill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DB65EF13-5E4A-47A5-9E16-DA5181F9D07A}"/>
              </a:ext>
            </a:extLst>
          </p:cNvPr>
          <p:cNvGrpSpPr/>
          <p:nvPr/>
        </p:nvGrpSpPr>
        <p:grpSpPr>
          <a:xfrm>
            <a:off x="2200194" y="999192"/>
            <a:ext cx="8190653" cy="4713147"/>
            <a:chOff x="2041399" y="1268760"/>
            <a:chExt cx="8190653" cy="4713147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A3F6C4D8-F8DD-4798-AB05-CE233AF14BA1}"/>
                </a:ext>
              </a:extLst>
            </p:cNvPr>
            <p:cNvGrpSpPr/>
            <p:nvPr/>
          </p:nvGrpSpPr>
          <p:grpSpPr>
            <a:xfrm>
              <a:off x="2041399" y="1268760"/>
              <a:ext cx="8042737" cy="4713147"/>
              <a:chOff x="2041399" y="1268760"/>
              <a:chExt cx="8042737" cy="4713147"/>
            </a:xfrm>
          </p:grpSpPr>
          <p:sp>
            <p:nvSpPr>
              <p:cNvPr id="224" name="Google Shape;224;p33"/>
              <p:cNvSpPr/>
              <p:nvPr/>
            </p:nvSpPr>
            <p:spPr>
              <a:xfrm>
                <a:off x="4792747" y="4941168"/>
                <a:ext cx="4768397" cy="923331"/>
              </a:xfrm>
              <a:prstGeom prst="rect">
                <a:avLst/>
              </a:prstGeom>
              <a:solidFill>
                <a:srgbClr val="F2F2F2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  <a:tabLst/>
                  <a:defRPr/>
                </a:pPr>
                <a:endParaRPr kumimoji="0" sz="2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33"/>
              <p:cNvSpPr/>
              <p:nvPr/>
            </p:nvSpPr>
            <p:spPr>
              <a:xfrm>
                <a:off x="5696733" y="3212976"/>
                <a:ext cx="4387403" cy="1096670"/>
              </a:xfrm>
              <a:prstGeom prst="rect">
                <a:avLst/>
              </a:prstGeom>
              <a:solidFill>
                <a:srgbClr val="F2F2F2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  <a:tabLst/>
                  <a:defRPr/>
                </a:pPr>
                <a:endParaRPr kumimoji="0" sz="2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33"/>
              <p:cNvSpPr txBox="1"/>
              <p:nvPr/>
            </p:nvSpPr>
            <p:spPr>
              <a:xfrm>
                <a:off x="2639619" y="1433786"/>
                <a:ext cx="2525819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  <a:tabLst/>
                  <a:defRPr/>
                </a:pPr>
                <a:r>
                  <a:rPr kumimoji="0" lang="es-MX" sz="2100" b="1" i="0" u="none" strike="noStrike" kern="0" cap="none" spc="0" normalizeH="0" baseline="0" noProof="0">
                    <a:ln>
                      <a:noFill/>
                    </a:ln>
                    <a:solidFill>
                      <a:srgbClr val="00759E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¿Qué buscaba?</a:t>
                </a:r>
                <a:endParaRPr kumimoji="0" sz="2100" b="1" i="0" u="none" strike="noStrike" kern="0" cap="none" spc="0" normalizeH="0" baseline="0" noProof="0">
                  <a:ln>
                    <a:noFill/>
                  </a:ln>
                  <a:solidFill>
                    <a:srgbClr val="00759E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33"/>
              <p:cNvSpPr txBox="1"/>
              <p:nvPr/>
            </p:nvSpPr>
            <p:spPr>
              <a:xfrm>
                <a:off x="5165435" y="1268760"/>
                <a:ext cx="4918700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59E"/>
                  </a:buClr>
                  <a:buSzPts val="1800"/>
                  <a:buFont typeface="Arial"/>
                  <a:buChar char="•"/>
                  <a:tabLst/>
                  <a:defRPr/>
                </a:pPr>
                <a:r>
                  <a:rPr kumimoji="0" lang="es-MX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Democratizar la tenencia de tierras</a:t>
                </a: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59E"/>
                  </a:buClr>
                  <a:buSzPts val="1800"/>
                  <a:buFont typeface="Arial"/>
                  <a:buChar char="•"/>
                  <a:tabLst/>
                  <a:defRPr/>
                </a:pPr>
                <a:r>
                  <a:rPr kumimoji="0" lang="es-MX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Eliminar relaciones serviles</a:t>
                </a: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59E"/>
                  </a:buClr>
                  <a:buSzPts val="1800"/>
                  <a:buFont typeface="Arial"/>
                  <a:buChar char="•"/>
                  <a:tabLst/>
                  <a:defRPr/>
                </a:pPr>
                <a:r>
                  <a:rPr kumimoji="0" lang="es-MX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Erradicar pobreza</a:t>
                </a:r>
                <a:endPara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33"/>
              <p:cNvSpPr txBox="1"/>
              <p:nvPr/>
            </p:nvSpPr>
            <p:spPr>
              <a:xfrm>
                <a:off x="2207569" y="5189421"/>
                <a:ext cx="2309953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Arial"/>
                  <a:buNone/>
                  <a:tabLst/>
                  <a:defRPr/>
                </a:pPr>
                <a:r>
                  <a:rPr kumimoji="0" lang="es-MX" sz="2100" b="1" i="0" u="none" strike="noStrike" kern="0" cap="none" spc="0" normalizeH="0" baseline="0" noProof="0">
                    <a:ln>
                      <a:noFill/>
                    </a:ln>
                    <a:solidFill>
                      <a:srgbClr val="00759E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¿Qué logró?</a:t>
                </a:r>
                <a:endParaRPr kumimoji="0" sz="2100" b="1" i="0" u="none" strike="noStrike" kern="0" cap="none" spc="0" normalizeH="0" baseline="0" noProof="0">
                  <a:ln>
                    <a:noFill/>
                  </a:ln>
                  <a:solidFill>
                    <a:srgbClr val="00759E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33"/>
              <p:cNvSpPr txBox="1"/>
              <p:nvPr/>
            </p:nvSpPr>
            <p:spPr>
              <a:xfrm>
                <a:off x="4786727" y="5058577"/>
                <a:ext cx="4749655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59E"/>
                  </a:buClr>
                  <a:buSzPts val="1800"/>
                  <a:buFont typeface="Arial"/>
                  <a:buChar char="•"/>
                  <a:tabLst/>
                  <a:defRPr/>
                </a:pPr>
                <a:r>
                  <a:rPr kumimoji="0" lang="es-MX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Menor rendimiento de tierras</a:t>
                </a: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59E"/>
                  </a:buClr>
                  <a:buSzPts val="1800"/>
                  <a:buFont typeface="Arial"/>
                  <a:buChar char="•"/>
                  <a:tabLst/>
                  <a:defRPr/>
                </a:pPr>
                <a:r>
                  <a:rPr kumimoji="0" lang="es-MX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Cambios en la distribución de poder</a:t>
                </a: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pic>
            <p:nvPicPr>
              <p:cNvPr id="231" name="Google Shape;231;p3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041399" y="2738571"/>
                <a:ext cx="3389915" cy="18201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2" name="Google Shape;232;p33"/>
            <p:cNvSpPr txBox="1"/>
            <p:nvPr/>
          </p:nvSpPr>
          <p:spPr>
            <a:xfrm>
              <a:off x="5807969" y="2708920"/>
              <a:ext cx="4276166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  <a:tabLst/>
                <a:defRPr/>
              </a:pPr>
              <a:r>
                <a:rPr kumimoji="0" lang="es-MX" sz="2100" b="1" i="0" u="none" strike="noStrike" kern="0" cap="none" spc="0" normalizeH="0" baseline="0" noProof="0">
                  <a:ln>
                    <a:noFill/>
                  </a:ln>
                  <a:solidFill>
                    <a:srgbClr val="00759E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¿En qué consistía?</a:t>
              </a:r>
              <a:endParaRPr kumimoji="0" sz="2100" b="1" i="0" u="none" strike="noStrike" kern="0" cap="none" spc="0" normalizeH="0" baseline="0" noProof="0">
                <a:ln>
                  <a:noFill/>
                </a:ln>
                <a:solidFill>
                  <a:srgbClr val="00759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3"/>
            <p:cNvSpPr/>
            <p:nvPr/>
          </p:nvSpPr>
          <p:spPr>
            <a:xfrm>
              <a:off x="5660052" y="3297758"/>
              <a:ext cx="45720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59E"/>
                </a:buClr>
                <a:buSzPts val="1800"/>
                <a:buFont typeface="Arial"/>
                <a:buChar char="•"/>
                <a:tabLst/>
                <a:defRPr/>
              </a:pPr>
              <a:r>
                <a:rPr kumimoji="0" lang="es-MX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Transferencia de propiedad de las tierras de grandes terratenientes a agricultores medianos y pequeños.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69C6B6BD-B56A-4DD7-A1BF-9B8D74BEBC82}"/>
              </a:ext>
            </a:extLst>
          </p:cNvPr>
          <p:cNvSpPr/>
          <p:nvPr/>
        </p:nvSpPr>
        <p:spPr>
          <a:xfrm>
            <a:off x="1671997" y="5977391"/>
            <a:ext cx="93932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200" b="1" dirty="0"/>
              <a:t>Reforma agraria</a:t>
            </a:r>
            <a:endParaRPr lang="es-PE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45;p21">
            <a:extLst>
              <a:ext uri="{FF2B5EF4-FFF2-40B4-BE49-F238E27FC236}">
                <a16:creationId xmlns:a16="http://schemas.microsoft.com/office/drawing/2014/main" id="{A3F3AEA5-C193-46DB-AC6A-471B2B7E935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55"/>
            <a:ext cx="12192000" cy="68577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204268D-7398-4ADD-82A5-A480457D77A1}"/>
              </a:ext>
            </a:extLst>
          </p:cNvPr>
          <p:cNvSpPr/>
          <p:nvPr/>
        </p:nvSpPr>
        <p:spPr>
          <a:xfrm>
            <a:off x="417287" y="1265528"/>
            <a:ext cx="10098313" cy="4576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400" dirty="0">
                <a:latin typeface="Calibri" panose="020F0502020204030204" pitchFamily="34" charset="0"/>
                <a:cs typeface="Calibri" panose="020F0502020204030204" pitchFamily="34" charset="0"/>
              </a:rPr>
              <a:t>Expropiación de tierras a los latifundistas (por bonos, o inversión de bonos en la industria)</a:t>
            </a:r>
          </a:p>
          <a:p>
            <a:pPr marL="457200" indent="-457200">
              <a:buFont typeface="+mj-lt"/>
              <a:buAutoNum type="arabicPeriod"/>
            </a:pPr>
            <a:endParaRPr lang="es-MX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MX" sz="2400" dirty="0">
                <a:latin typeface="Calibri" panose="020F0502020204030204" pitchFamily="34" charset="0"/>
                <a:cs typeface="Calibri" panose="020F0502020204030204" pitchFamily="34" charset="0"/>
              </a:rPr>
              <a:t>Redistribución de la tierra entre los campesinos que trabajaban en las haciendas</a:t>
            </a:r>
          </a:p>
          <a:p>
            <a:pPr marL="457200" indent="-457200">
              <a:buFont typeface="+mj-lt"/>
              <a:buAutoNum type="arabicPeriod"/>
            </a:pPr>
            <a:endParaRPr lang="es-MX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MX" sz="2400" dirty="0">
                <a:latin typeface="Calibri" panose="020F0502020204030204" pitchFamily="34" charset="0"/>
                <a:cs typeface="Calibri" panose="020F0502020204030204" pitchFamily="34" charset="0"/>
              </a:rPr>
              <a:t>Creación de cooperativas agrarias de producción social (CAPS) en la costa y de sociedades agrarias de interés social en la sierra (SAIS) que integraban algunas comunidades aledañas</a:t>
            </a:r>
          </a:p>
          <a:p>
            <a:pPr marL="457200" indent="-457200">
              <a:buFont typeface="+mj-lt"/>
              <a:buAutoNum type="arabicPeriod"/>
            </a:pPr>
            <a:endParaRPr lang="es-MX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MX" sz="2400" dirty="0">
                <a:latin typeface="Calibri" panose="020F0502020204030204" pitchFamily="34" charset="0"/>
                <a:cs typeface="Calibri" panose="020F0502020204030204" pitchFamily="34" charset="0"/>
              </a:rPr>
              <a:t>Cambió las relaciones sociales en el campo, acabando con las relaciones serviles</a:t>
            </a:r>
            <a:endParaRPr lang="es-P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B09A92D-8DB0-463E-BEA7-53CD1AD609FB}"/>
              </a:ext>
            </a:extLst>
          </p:cNvPr>
          <p:cNvSpPr txBox="1">
            <a:spLocks/>
          </p:cNvSpPr>
          <p:nvPr/>
        </p:nvSpPr>
        <p:spPr>
          <a:xfrm>
            <a:off x="4382979" y="-97605"/>
            <a:ext cx="3880884" cy="1265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PE" b="1" dirty="0"/>
              <a:t>¿Qué cambia?</a:t>
            </a:r>
          </a:p>
        </p:txBody>
      </p:sp>
    </p:spTree>
    <p:extLst>
      <p:ext uri="{BB962C8B-B14F-4D97-AF65-F5344CB8AC3E}">
        <p14:creationId xmlns:p14="http://schemas.microsoft.com/office/powerpoint/2010/main" val="3485762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45;p21">
            <a:extLst>
              <a:ext uri="{FF2B5EF4-FFF2-40B4-BE49-F238E27FC236}">
                <a16:creationId xmlns:a16="http://schemas.microsoft.com/office/drawing/2014/main" id="{0F96DF12-6013-4009-A188-FC42F035C3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55"/>
            <a:ext cx="12192000" cy="68577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7ABB2D4-30C4-412D-9678-1A6CDA120D05}"/>
              </a:ext>
            </a:extLst>
          </p:cNvPr>
          <p:cNvSpPr/>
          <p:nvPr/>
        </p:nvSpPr>
        <p:spPr>
          <a:xfrm>
            <a:off x="573472" y="944073"/>
            <a:ext cx="1044175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Calibri" panose="020F0502020204030204" pitchFamily="34" charset="0"/>
                <a:cs typeface="Calibri" panose="020F0502020204030204" pitchFamily="34" charset="0"/>
              </a:rPr>
              <a:t>La liberación de mano de obra campesina es esencial para una posterior formación de mercado interno.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Calibri" panose="020F0502020204030204" pitchFamily="34" charset="0"/>
                <a:cs typeface="Calibri" panose="020F0502020204030204" pitchFamily="34" charset="0"/>
              </a:rPr>
              <a:t>Los campesinos libres pueden tener mayor agencia económica y una posterior movilidad social.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Calibri" panose="020F0502020204030204" pitchFamily="34" charset="0"/>
                <a:cs typeface="Calibri" panose="020F0502020204030204" pitchFamily="34" charset="0"/>
              </a:rPr>
              <a:t>Los campesinos libres pueden adquirir ciudadanía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Calibri" panose="020F0502020204030204" pitchFamily="34" charset="0"/>
                <a:cs typeface="Calibri" panose="020F0502020204030204" pitchFamily="34" charset="0"/>
              </a:rPr>
              <a:t>La repartición de la tierra generó descontento en el campesinado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Calibri" panose="020F0502020204030204" pitchFamily="34" charset="0"/>
                <a:cs typeface="Calibri" panose="020F0502020204030204" pitchFamily="34" charset="0"/>
              </a:rPr>
              <a:t>La expropiación de las haciendas tomó demasiado tiempo y no se concretó en todo el territorio nacional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Calibri" panose="020F0502020204030204" pitchFamily="34" charset="0"/>
                <a:cs typeface="Calibri" panose="020F0502020204030204" pitchFamily="34" charset="0"/>
              </a:rPr>
              <a:t>Esto llevó al descontento colectivo, ya no solo de los sectores empresariales, si no del campesinado en general.</a:t>
            </a:r>
          </a:p>
          <a:p>
            <a:endParaRPr lang="es-MX" sz="24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1C0FAD3-917F-438F-AE7C-94A189CE9AD8}"/>
              </a:ext>
            </a:extLst>
          </p:cNvPr>
          <p:cNvSpPr txBox="1">
            <a:spLocks/>
          </p:cNvSpPr>
          <p:nvPr/>
        </p:nvSpPr>
        <p:spPr>
          <a:xfrm>
            <a:off x="4800231" y="-120696"/>
            <a:ext cx="2838450" cy="125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PE" b="1" dirty="0"/>
              <a:t>El balance</a:t>
            </a:r>
          </a:p>
        </p:txBody>
      </p:sp>
    </p:spTree>
    <p:extLst>
      <p:ext uri="{BB962C8B-B14F-4D97-AF65-F5344CB8AC3E}">
        <p14:creationId xmlns:p14="http://schemas.microsoft.com/office/powerpoint/2010/main" val="3877437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9160E-D1B0-4089-AE05-AFF2E7FDEFC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1871" y="436186"/>
            <a:ext cx="11206715" cy="1122170"/>
          </a:xfrm>
        </p:spPr>
        <p:txBody>
          <a:bodyPr/>
          <a:lstStyle/>
          <a:p>
            <a:r>
              <a:rPr lang="es-PE" b="1" dirty="0"/>
              <a:t>¿Un gobierno revolucionario? ¿un solo sentir?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B8922E7-B54D-4C71-B624-0E6C727CB712}"/>
              </a:ext>
            </a:extLst>
          </p:cNvPr>
          <p:cNvSpPr txBox="1"/>
          <p:nvPr/>
        </p:nvSpPr>
        <p:spPr>
          <a:xfrm>
            <a:off x="385841" y="1994287"/>
            <a:ext cx="10767711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PE" sz="2000" dirty="0"/>
              <a:t>Partidos políticos (contexto y oportunidades políticas)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PE" sz="2000" dirty="0"/>
              <a:t>Instituciones (debilidad, corrupción en instituciones)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PE" sz="2000" dirty="0"/>
              <a:t>Poderes del Estado y cúpula de la Fuerza Armada (pugnas dentro de las FF.AA.)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PE" sz="2000" dirty="0"/>
              <a:t>Prensa (captura o cierre de los medios comunicación)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PE" sz="2000" dirty="0"/>
              <a:t>Gremios de propietarios ( pugnas internas dentro de las cooperativas, CAPS y SAIS)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PE" sz="2000" dirty="0"/>
              <a:t>Sindicatos (reclamos sin resolver, por ejemplo, los maestros)</a:t>
            </a:r>
          </a:p>
        </p:txBody>
      </p:sp>
    </p:spTree>
    <p:extLst>
      <p:ext uri="{BB962C8B-B14F-4D97-AF65-F5344CB8AC3E}">
        <p14:creationId xmlns:p14="http://schemas.microsoft.com/office/powerpoint/2010/main" val="3193230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55"/>
            <a:ext cx="12192000" cy="68577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17C6FEB-BCD4-4D64-B66E-5916F6267B8B}"/>
              </a:ext>
            </a:extLst>
          </p:cNvPr>
          <p:cNvSpPr txBox="1">
            <a:spLocks/>
          </p:cNvSpPr>
          <p:nvPr/>
        </p:nvSpPr>
        <p:spPr>
          <a:xfrm>
            <a:off x="3130777" y="80361"/>
            <a:ext cx="5221316" cy="6724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/>
            </a:pPr>
            <a:r>
              <a:rPr lang="es-PE" sz="3600" b="1" dirty="0">
                <a:latin typeface="Calibri" panose="020F0502020204030204" pitchFamily="34" charset="0"/>
                <a:cs typeface="Calibri" panose="020F0502020204030204" pitchFamily="34" charset="0"/>
              </a:rPr>
              <a:t>1975; la caída de Velasco</a:t>
            </a:r>
            <a:endParaRPr lang="es-PE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2EF76D-CE00-4A3B-A21F-47BE73E9F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12" y="720652"/>
            <a:ext cx="10077951" cy="566884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6B067B0-00A3-4AAA-9203-B6A81E608ABA}"/>
              </a:ext>
            </a:extLst>
          </p:cNvPr>
          <p:cNvSpPr/>
          <p:nvPr/>
        </p:nvSpPr>
        <p:spPr>
          <a:xfrm>
            <a:off x="7773730" y="6469862"/>
            <a:ext cx="42611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>
                <a:hlinkClick r:id="rId5"/>
              </a:rPr>
              <a:t>https://www.youtube.com/watch?v=iTK0aHhQZmE</a:t>
            </a:r>
            <a:r>
              <a:rPr lang="es-P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6954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/>
        </p:nvSpPr>
        <p:spPr>
          <a:xfrm>
            <a:off x="2824130" y="2120325"/>
            <a:ext cx="1797597" cy="261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Font typeface="Arial"/>
              <a:buNone/>
            </a:pPr>
            <a:r>
              <a:rPr lang="es-PE" sz="20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0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 txBox="1"/>
          <p:nvPr/>
        </p:nvSpPr>
        <p:spPr>
          <a:xfrm>
            <a:off x="4385081" y="2560186"/>
            <a:ext cx="5911685" cy="111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lt1"/>
              </a:buClr>
              <a:buSzPts val="3800"/>
            </a:pPr>
            <a:r>
              <a:rPr lang="es-PE" sz="4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caída de Velasco y la segunda fase del GRFFAA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387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55"/>
            <a:ext cx="12192000" cy="68577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17C6FEB-BCD4-4D64-B66E-5916F6267B8B}"/>
              </a:ext>
            </a:extLst>
          </p:cNvPr>
          <p:cNvSpPr txBox="1">
            <a:spLocks/>
          </p:cNvSpPr>
          <p:nvPr/>
        </p:nvSpPr>
        <p:spPr>
          <a:xfrm>
            <a:off x="602583" y="32967"/>
            <a:ext cx="5221316" cy="114633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El Limazo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(5 de febrero de 1975)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4356CB-C9FC-4E93-8F6A-A8D29D91DB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53" t="46361" r="26445" b="34081"/>
          <a:stretch/>
        </p:blipFill>
        <p:spPr>
          <a:xfrm>
            <a:off x="3348201" y="4640382"/>
            <a:ext cx="8843799" cy="2014171"/>
          </a:xfrm>
          <a:prstGeom prst="rect">
            <a:avLst/>
          </a:prstGeom>
        </p:spPr>
      </p:pic>
      <p:pic>
        <p:nvPicPr>
          <p:cNvPr id="1026" name="Picture 2" descr="Un densa humareda se levanta del incendio en el Centro Civico al lado del hotel Sheraton.">
            <a:extLst>
              <a:ext uri="{FF2B5EF4-FFF2-40B4-BE49-F238E27FC236}">
                <a16:creationId xmlns:a16="http://schemas.microsoft.com/office/drawing/2014/main" id="{E5B4DDD7-13D2-412C-8E62-AE547FA37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404" y="1029598"/>
            <a:ext cx="6095091" cy="343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5009E98-1F13-4A79-932C-3611898CD9B6}"/>
              </a:ext>
            </a:extLst>
          </p:cNvPr>
          <p:cNvSpPr/>
          <p:nvPr/>
        </p:nvSpPr>
        <p:spPr>
          <a:xfrm>
            <a:off x="471044" y="1574614"/>
            <a:ext cx="511301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En el transcurso de 1974 ya eran cada vez más notorias las dificultades y </a:t>
            </a:r>
            <a:r>
              <a:rPr kumimoji="0" lang="es-MX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limitaciones de aquellos intentos de organización corporativa</a:t>
            </a:r>
            <a:r>
              <a:rPr kumimoji="0" lang="es-MX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; en cierto modo, se estancaban o retrocedían frente a las organizaciones autónomas de los trabajadores. Sin embargo, desde las alturas del poder </a:t>
            </a:r>
            <a:r>
              <a:rPr kumimoji="0" lang="es-MX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todavía no se percibía con claridad que esa experiencia ya constituía un problema grave </a:t>
            </a:r>
            <a:r>
              <a:rPr kumimoji="0" lang="es-MX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y que estaba destinado al fracaso en el corto o mediano plazo</a:t>
            </a:r>
            <a:endParaRPr kumimoji="0" lang="es-P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0308C42-2789-491E-9C49-25FF793F9248}"/>
              </a:ext>
            </a:extLst>
          </p:cNvPr>
          <p:cNvSpPr txBox="1"/>
          <p:nvPr/>
        </p:nvSpPr>
        <p:spPr>
          <a:xfrm>
            <a:off x="3082399" y="4283046"/>
            <a:ext cx="2501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Valladares (2005: 415)</a:t>
            </a:r>
          </a:p>
        </p:txBody>
      </p:sp>
    </p:spTree>
    <p:extLst>
      <p:ext uri="{BB962C8B-B14F-4D97-AF65-F5344CB8AC3E}">
        <p14:creationId xmlns:p14="http://schemas.microsoft.com/office/powerpoint/2010/main" val="2626404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22" y="255"/>
            <a:ext cx="12192000" cy="685774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3F1EBE-6D10-48EE-B3F6-F7C49D047939}"/>
              </a:ext>
            </a:extLst>
          </p:cNvPr>
          <p:cNvSpPr txBox="1">
            <a:spLocks/>
          </p:cNvSpPr>
          <p:nvPr/>
        </p:nvSpPr>
        <p:spPr>
          <a:xfrm>
            <a:off x="189276" y="1685474"/>
            <a:ext cx="5998451" cy="5034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marR="0" lvl="0" indent="-4064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Francisco Morales Bermudez (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grupo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de los “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institucionalistas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” de las FF.AA)</a:t>
            </a:r>
          </a:p>
          <a:p>
            <a:pPr marL="457200" marR="0" lvl="0" indent="-4064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Realiza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un “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relevamiento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” del cargo a Velasco Alvarado,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quien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acata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la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decisión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y se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retira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. </a:t>
            </a:r>
          </a:p>
          <a:p>
            <a:pPr marL="457200" marR="0" lvl="0" indent="-4064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Inicia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la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segunda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fase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del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Gobierno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Revolucionario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de las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Fuerzas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Armadas (1975-1980)</a:t>
            </a:r>
          </a:p>
          <a:p>
            <a:pPr marL="457200" marR="0" lvl="0" indent="-4064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457200" marR="0" lvl="0" indent="-4064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457200" marR="0" lvl="0" indent="-4064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457200" marR="0" lvl="0" indent="-4064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tabLst/>
              <a:defRPr/>
            </a:pPr>
            <a:endParaRPr kumimoji="0" lang="es-PE" altLang="es-PE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457200" marR="0" lvl="0" indent="-4064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C99E56F-3790-4E8D-9C61-4AF6B5123697}"/>
              </a:ext>
            </a:extLst>
          </p:cNvPr>
          <p:cNvSpPr txBox="1">
            <a:spLocks/>
          </p:cNvSpPr>
          <p:nvPr/>
        </p:nvSpPr>
        <p:spPr>
          <a:xfrm>
            <a:off x="1137539" y="288181"/>
            <a:ext cx="5221316" cy="114633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El </a:t>
            </a:r>
            <a:r>
              <a:rPr kumimoji="0" lang="es-PE" sz="3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Tacnazo</a:t>
            </a:r>
            <a:r>
              <a:rPr kumimoji="0" lang="es-PE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(29 agosto de 1975)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F25B47A-BD94-4096-B411-6A433D5403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23" t="959" r="33909" b="34822"/>
          <a:stretch/>
        </p:blipFill>
        <p:spPr>
          <a:xfrm>
            <a:off x="6187727" y="37225"/>
            <a:ext cx="5998451" cy="68207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484"/>
            <a:ext cx="12192000" cy="685774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3F1EBE-6D10-48EE-B3F6-F7C49D047939}"/>
              </a:ext>
            </a:extLst>
          </p:cNvPr>
          <p:cNvSpPr txBox="1">
            <a:spLocks/>
          </p:cNvSpPr>
          <p:nvPr/>
        </p:nvSpPr>
        <p:spPr>
          <a:xfrm>
            <a:off x="259456" y="1393886"/>
            <a:ext cx="5621225" cy="256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Tres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problemas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heredados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:</a:t>
            </a:r>
          </a:p>
          <a:p>
            <a:pPr marL="457200" marR="0" lvl="0" indent="-4064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Inestabilidad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política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457200" marR="0" lvl="0" indent="-4064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Crisis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económica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457200" marR="0" lvl="0" indent="-4064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Conclusión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de las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reformas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iniciales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508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17C6FEB-BCD4-4D64-B66E-5916F6267B8B}"/>
              </a:ext>
            </a:extLst>
          </p:cNvPr>
          <p:cNvSpPr txBox="1">
            <a:spLocks/>
          </p:cNvSpPr>
          <p:nvPr/>
        </p:nvSpPr>
        <p:spPr>
          <a:xfrm>
            <a:off x="1222809" y="208485"/>
            <a:ext cx="5221316" cy="114633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El </a:t>
            </a:r>
            <a:r>
              <a:rPr kumimoji="0" lang="es-PE" sz="3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Tacnazo</a:t>
            </a:r>
            <a:r>
              <a:rPr kumimoji="0" lang="es-PE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(29 agosto de 1975)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A3EB641-DF53-427F-8D6A-3347EEA2E0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16" t="15489" r="34605" b="12398"/>
          <a:stretch/>
        </p:blipFill>
        <p:spPr>
          <a:xfrm>
            <a:off x="7684316" y="-20581"/>
            <a:ext cx="4507684" cy="687946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88F94F6-EAB2-482F-A73B-11E16D7B3012}"/>
              </a:ext>
            </a:extLst>
          </p:cNvPr>
          <p:cNvSpPr/>
          <p:nvPr/>
        </p:nvSpPr>
        <p:spPr>
          <a:xfrm>
            <a:off x="259456" y="3786137"/>
            <a:ext cx="65461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Contexto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adverso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Contradicciones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internas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en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el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equipo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gobernante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Contención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de la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lucha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por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reinvindicaciones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populares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(maestros,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policías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Presión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de los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grupos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conservadores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9232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E3C9679-C6E5-4733-9091-407B0BE46F42}"/>
              </a:ext>
            </a:extLst>
          </p:cNvPr>
          <p:cNvSpPr txBox="1">
            <a:spLocks/>
          </p:cNvSpPr>
          <p:nvPr/>
        </p:nvSpPr>
        <p:spPr>
          <a:xfrm>
            <a:off x="3098555" y="218885"/>
            <a:ext cx="5994890" cy="92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609585" marR="0" lvl="0" indent="-304792" algn="l" defTabSz="914400" rtl="0" eaLnBrk="1" fontAlgn="auto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s-PE" sz="4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Objetivos de la sesión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DA95620-BC49-474B-B445-2179052F8160}"/>
              </a:ext>
            </a:extLst>
          </p:cNvPr>
          <p:cNvSpPr txBox="1"/>
          <p:nvPr/>
        </p:nvSpPr>
        <p:spPr>
          <a:xfrm>
            <a:off x="216560" y="1937772"/>
            <a:ext cx="1072237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s-PE" sz="2800" dirty="0">
                <a:latin typeface="+mn-lt"/>
              </a:rPr>
              <a:t>Conocer los discursos y acciones de las dos fases del Gobierno Revolucionario de las Fuerzas Armadas en el contexto del proceso democrático en el Perú</a:t>
            </a:r>
          </a:p>
          <a:p>
            <a:pPr marL="342900" indent="-342900" algn="just">
              <a:buAutoNum type="arabicPeriod"/>
            </a:pPr>
            <a:endParaRPr lang="es-PE" sz="2800" dirty="0">
              <a:latin typeface="+mn-lt"/>
            </a:endParaRPr>
          </a:p>
          <a:p>
            <a:pPr marL="342900" indent="-342900" algn="just">
              <a:buAutoNum type="arabicPeriod"/>
            </a:pPr>
            <a:r>
              <a:rPr lang="es-PE" sz="2800" dirty="0">
                <a:latin typeface="+mn-lt"/>
              </a:rPr>
              <a:t>Identificar el impacto de las políticas públicas de estos gobiernos en la estabilidad de la democracia y en la configuración de la sociedad peruana</a:t>
            </a:r>
          </a:p>
        </p:txBody>
      </p:sp>
    </p:spTree>
    <p:extLst>
      <p:ext uri="{BB962C8B-B14F-4D97-AF65-F5344CB8AC3E}">
        <p14:creationId xmlns:p14="http://schemas.microsoft.com/office/powerpoint/2010/main" val="226037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F8D7E19-D7F5-4891-B61F-DE72DB4A5126}"/>
              </a:ext>
            </a:extLst>
          </p:cNvPr>
          <p:cNvSpPr txBox="1"/>
          <p:nvPr/>
        </p:nvSpPr>
        <p:spPr>
          <a:xfrm>
            <a:off x="258306" y="3902519"/>
            <a:ext cx="6439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alibri" panose="020F0502020204030204" pitchFamily="34" charset="0"/>
              <a:buChar char="⁻"/>
              <a:tabLst/>
              <a:defRPr/>
            </a:pPr>
            <a:r>
              <a:rPr kumimoji="0" lang="es-P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Nueva Constitución (1979)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alibri" panose="020F0502020204030204" pitchFamily="34" charset="0"/>
              <a:buChar char="⁻"/>
              <a:tabLst/>
              <a:defRPr/>
            </a:pPr>
            <a:r>
              <a:rPr kumimoji="0" lang="es-P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Convocatoria a elecciones generales en donde resultaría ganador Fernando Belaunde Terry (2do gobierno 1980-1985)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Calibri" panose="020F0502020204030204" pitchFamily="34" charset="0"/>
              <a:buChar char="⁻"/>
              <a:tabLst/>
              <a:defRPr/>
            </a:pPr>
            <a:r>
              <a:rPr kumimoji="0" lang="es-P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Retorno a la democracia y al sistema comercial de apertura hacia el exterior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E16236A-CBA2-4403-80D4-2B89955A3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69" t="22711" r="54157" b="15820"/>
          <a:stretch/>
        </p:blipFill>
        <p:spPr>
          <a:xfrm>
            <a:off x="7299703" y="665960"/>
            <a:ext cx="4773478" cy="600748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E029676-BD93-4B52-BCEB-E852D6493CBF}"/>
              </a:ext>
            </a:extLst>
          </p:cNvPr>
          <p:cNvSpPr txBox="1">
            <a:spLocks/>
          </p:cNvSpPr>
          <p:nvPr/>
        </p:nvSpPr>
        <p:spPr>
          <a:xfrm>
            <a:off x="1226934" y="184558"/>
            <a:ext cx="10207260" cy="101506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La Asamblea Constituyente y las elecciones de 1980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6F819B6-7FA0-4D4A-A6B9-F920B7ADA7F8}"/>
              </a:ext>
            </a:extLst>
          </p:cNvPr>
          <p:cNvSpPr/>
          <p:nvPr/>
        </p:nvSpPr>
        <p:spPr>
          <a:xfrm>
            <a:off x="437896" y="1965584"/>
            <a:ext cx="63116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Debe concebirse el gobierno de Morales Bermúdez como uno de "transición", cuyo objetivo es "sanear“ la economía y reestructurar las alianzas, que permitan un desarrollo  acelerado hacia adentro (una vez que se recupere el sector externo).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1EDCB44-D019-4F86-BF58-FD2E0FEC0A42}"/>
              </a:ext>
            </a:extLst>
          </p:cNvPr>
          <p:cNvSpPr txBox="1"/>
          <p:nvPr/>
        </p:nvSpPr>
        <p:spPr>
          <a:xfrm>
            <a:off x="3833248" y="3108641"/>
            <a:ext cx="2262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Pennano y </a:t>
            </a:r>
            <a:r>
              <a:rPr kumimoji="0" lang="es-P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Schuldt</a:t>
            </a:r>
            <a:r>
              <a:rPr kumimoji="0" lang="es-P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1991: 61</a:t>
            </a:r>
          </a:p>
        </p:txBody>
      </p:sp>
    </p:spTree>
    <p:extLst>
      <p:ext uri="{BB962C8B-B14F-4D97-AF65-F5344CB8AC3E}">
        <p14:creationId xmlns:p14="http://schemas.microsoft.com/office/powerpoint/2010/main" val="2480531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092"/>
            <a:ext cx="12192000" cy="68577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17C6FEB-BCD4-4D64-B66E-5916F6267B8B}"/>
              </a:ext>
            </a:extLst>
          </p:cNvPr>
          <p:cNvSpPr txBox="1">
            <a:spLocks/>
          </p:cNvSpPr>
          <p:nvPr/>
        </p:nvSpPr>
        <p:spPr>
          <a:xfrm>
            <a:off x="936155" y="145152"/>
            <a:ext cx="5221316" cy="114633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Entonces....</a:t>
            </a:r>
            <a:endParaRPr kumimoji="0" lang="es-PE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33E1B5-E8CF-4069-93B3-15B5E0E1D2A1}"/>
              </a:ext>
            </a:extLst>
          </p:cNvPr>
          <p:cNvSpPr txBox="1"/>
          <p:nvPr/>
        </p:nvSpPr>
        <p:spPr>
          <a:xfrm>
            <a:off x="93313" y="832013"/>
            <a:ext cx="7062089" cy="588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4500" marR="0" lvl="0" indent="-444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s-PE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Cr</a:t>
            </a:r>
            <a:r>
              <a:rPr kumimoji="0" lang="es-MX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isis internacional </a:t>
            </a: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de la economía capitalista que se desencadenó en el segundo semestre de 1973 (subida del petróleo, sobreproducción, falta de empleo y apertura de la contratación de mano de obra a escala global)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Abaratamiento de las exportaciones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Retrasos en la aplicación de la RA y reducido grupo de beneficiarios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s-MX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Presión de los grupos conservadores</a:t>
            </a: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con poder económico 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s-MX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Acciones: Contención</a:t>
            </a: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progresiva de las reformas y en particular de la reforma agraria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s-MX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Acciones: </a:t>
            </a:r>
            <a:r>
              <a:rPr kumimoji="0" lang="es-MX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Disminución paulatina de la ayuda técnica y crediticia del Estado a los cooperativistas y trabajadores del mundo agrario.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P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2050" name="Picture 2" descr="A cuarenta años del Tacnazo : El golpe contra el socialista Velasco Alvarado">
            <a:extLst>
              <a:ext uri="{FF2B5EF4-FFF2-40B4-BE49-F238E27FC236}">
                <a16:creationId xmlns:a16="http://schemas.microsoft.com/office/drawing/2014/main" id="{13F7E135-A0F4-473F-BC76-70DE7F081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468" y="90907"/>
            <a:ext cx="4787219" cy="658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683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7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17C6FEB-BCD4-4D64-B66E-5916F6267B8B}"/>
              </a:ext>
            </a:extLst>
          </p:cNvPr>
          <p:cNvSpPr txBox="1">
            <a:spLocks/>
          </p:cNvSpPr>
          <p:nvPr/>
        </p:nvSpPr>
        <p:spPr>
          <a:xfrm>
            <a:off x="703396" y="304753"/>
            <a:ext cx="5221316" cy="114633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La segunda fase del GRFA </a:t>
            </a:r>
            <a:r>
              <a:rPr kumimoji="0" lang="es-PE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(1975-1980)</a:t>
            </a:r>
            <a:endParaRPr kumimoji="0" lang="es-PE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551ED18-3A53-408A-AAE0-9AA90D579F0C}"/>
              </a:ext>
            </a:extLst>
          </p:cNvPr>
          <p:cNvSpPr txBox="1"/>
          <p:nvPr/>
        </p:nvSpPr>
        <p:spPr>
          <a:xfrm>
            <a:off x="151357" y="1966157"/>
            <a:ext cx="674371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es-P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Déficits en la balanza de pagos, inflación y devaluación de la moneda hasta en 40% anual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es-PE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Endeudamiento</a:t>
            </a:r>
            <a:r>
              <a:rPr kumimoji="0" lang="es-P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(debido a créditos externos)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es-P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Ralentización y reorientación de las reformas (agraria, industrial y laboral)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es-P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Ejemplo: titularidad de acciones de la Comunidad Industrial se da en forma individual; </a:t>
            </a:r>
            <a:r>
              <a:rPr kumimoji="0" lang="es-PE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la ley de estabilidad laboral se modifica </a:t>
            </a:r>
            <a:r>
              <a:rPr kumimoji="0" lang="es-P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por una menos favorable a los trabajadores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es-P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La </a:t>
            </a:r>
            <a:r>
              <a:rPr kumimoji="0" lang="es-PE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radio y televisión</a:t>
            </a:r>
            <a:r>
              <a:rPr kumimoji="0" lang="es-P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 comienzan a volver, gradualmente, a sus antiguos propietarios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endParaRPr kumimoji="0" lang="es-PE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C684092-914D-4938-AD75-6CFBB9E939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932"/>
          <a:stretch/>
        </p:blipFill>
        <p:spPr>
          <a:xfrm>
            <a:off x="7081184" y="48112"/>
            <a:ext cx="5110815" cy="6761520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2CD40FB-3453-46A1-9D1B-75F0BE18BE75}"/>
              </a:ext>
            </a:extLst>
          </p:cNvPr>
          <p:cNvSpPr/>
          <p:nvPr/>
        </p:nvSpPr>
        <p:spPr>
          <a:xfrm>
            <a:off x="8283845" y="4564252"/>
            <a:ext cx="774915" cy="61218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P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A0D3632-3D91-4CDA-A03A-A914C1045866}"/>
              </a:ext>
            </a:extLst>
          </p:cNvPr>
          <p:cNvSpPr/>
          <p:nvPr/>
        </p:nvSpPr>
        <p:spPr>
          <a:xfrm>
            <a:off x="10148807" y="5775865"/>
            <a:ext cx="978976" cy="105782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P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6171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17C6FEB-BCD4-4D64-B66E-5916F6267B8B}"/>
              </a:ext>
            </a:extLst>
          </p:cNvPr>
          <p:cNvSpPr txBox="1">
            <a:spLocks/>
          </p:cNvSpPr>
          <p:nvPr/>
        </p:nvSpPr>
        <p:spPr>
          <a:xfrm>
            <a:off x="1736441" y="0"/>
            <a:ext cx="5221316" cy="114633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La segunda fase del GRFA </a:t>
            </a:r>
            <a:r>
              <a:rPr kumimoji="0" lang="es-PE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(1975-1980)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25A7130-51F2-414B-B144-D588B8F1DF76}"/>
              </a:ext>
            </a:extLst>
          </p:cNvPr>
          <p:cNvSpPr txBox="1"/>
          <p:nvPr/>
        </p:nvSpPr>
        <p:spPr>
          <a:xfrm>
            <a:off x="255722" y="1410504"/>
            <a:ext cx="70129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Plan Tupac Amaru: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PE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es-PE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Plantea la institución de Asamblea constituyente para elaborar una nueva Constitución (promulgada en 1979)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P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es-PE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Rectificación de las reformas previas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endParaRPr kumimoji="0" lang="es-P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es-PE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Nueva estructura económica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endParaRPr kumimoji="0" lang="es-P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7172" name="Picture 4" descr="La revolucion peruana : Plan de gobierno &amp;#39;Tupac Amaru&amp;#39;, periodo 1977-1980  de Sistema Nacional de Informacion: (1977) First Edition. | MW Books Ltd">
            <a:extLst>
              <a:ext uri="{FF2B5EF4-FFF2-40B4-BE49-F238E27FC236}">
                <a16:creationId xmlns:a16="http://schemas.microsoft.com/office/drawing/2014/main" id="{0F2E9E5B-CC14-4D5C-843C-F4AC18112F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" t="4197" r="5981" b="4197"/>
          <a:stretch/>
        </p:blipFill>
        <p:spPr bwMode="auto">
          <a:xfrm>
            <a:off x="7688368" y="573168"/>
            <a:ext cx="4382064" cy="623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DDD3445-7197-46DD-A834-677E7674BAA6}"/>
              </a:ext>
            </a:extLst>
          </p:cNvPr>
          <p:cNvSpPr/>
          <p:nvPr/>
        </p:nvSpPr>
        <p:spPr>
          <a:xfrm>
            <a:off x="366569" y="3718828"/>
            <a:ext cx="71119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El presidente, general EP Francisco Morales Bermúdez, señaló que el proceso de transferencia </a:t>
            </a:r>
            <a:r>
              <a:rPr kumimoji="0" lang="es-MX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«es de gobierno, no de poder. En este momento, el poder lo tienen la Fuerzas Armadas»</a:t>
            </a: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. Asimismo, el Presidente declaró que, si la Asamblea Constituyente no reafirma las reformas estructurales dadas durante el gobierno de las Fuerzas Armadas (FFAA), ésta debería anularse.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MX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Estas declaraciones provocaron protestas del Partido Aprista Peruano (PAP), del Movimiento Democrático Peruano, de Acción Popular (AP) y del Partido Popular Cristiano (PPC). </a:t>
            </a:r>
            <a:endParaRPr kumimoji="0" lang="es-P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9622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14200E8-6F68-4E85-9DB2-2FC75AC77B6E}"/>
              </a:ext>
            </a:extLst>
          </p:cNvPr>
          <p:cNvSpPr txBox="1">
            <a:spLocks/>
          </p:cNvSpPr>
          <p:nvPr/>
        </p:nvSpPr>
        <p:spPr>
          <a:xfrm>
            <a:off x="1226934" y="184558"/>
            <a:ext cx="10207260" cy="101506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La Asamblea Constituyente y las elecciones de 1980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09BAC2E-7A8F-424C-B226-0951B48E6A4A}"/>
              </a:ext>
            </a:extLst>
          </p:cNvPr>
          <p:cNvSpPr/>
          <p:nvPr/>
        </p:nvSpPr>
        <p:spPr>
          <a:xfrm>
            <a:off x="5982345" y="6458754"/>
            <a:ext cx="49215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hlinkClick r:id="rId2"/>
              </a:rPr>
              <a:t>https://www.youtube.com/watch?v=aMrgaO93uW0&amp;t=200s</a:t>
            </a:r>
            <a:r>
              <a:rPr kumimoji="0" lang="es-P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5466F0-0A57-47AF-901F-A9EEB9C15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604" y="1097764"/>
            <a:ext cx="9399722" cy="528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41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14200E8-6F68-4E85-9DB2-2FC75AC77B6E}"/>
              </a:ext>
            </a:extLst>
          </p:cNvPr>
          <p:cNvSpPr txBox="1">
            <a:spLocks/>
          </p:cNvSpPr>
          <p:nvPr/>
        </p:nvSpPr>
        <p:spPr>
          <a:xfrm>
            <a:off x="1226934" y="184558"/>
            <a:ext cx="10207260" cy="101506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La Asamblea Constituyente y las elecciones de 1980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6CA1CC-1512-4FF3-BB93-297B70B32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32" t="29152" r="22585" b="15755"/>
          <a:stretch/>
        </p:blipFill>
        <p:spPr>
          <a:xfrm>
            <a:off x="5176671" y="1681139"/>
            <a:ext cx="5245701" cy="4455763"/>
          </a:xfrm>
          <a:prstGeom prst="rect">
            <a:avLst/>
          </a:prstGeom>
        </p:spPr>
      </p:pic>
      <p:pic>
        <p:nvPicPr>
          <p:cNvPr id="15362" name="Picture 2" descr="http://biblioteca.cultura.pe:8020/cgi-bin/koha/opac-image.pl?imagenumber=3897">
            <a:extLst>
              <a:ext uri="{FF2B5EF4-FFF2-40B4-BE49-F238E27FC236}">
                <a16:creationId xmlns:a16="http://schemas.microsoft.com/office/drawing/2014/main" id="{1CBCEE81-6B2E-44FF-9083-893E6D2C1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4" y="1062386"/>
            <a:ext cx="3732911" cy="561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10BD705-E800-4808-BE66-10F818CF6BF8}"/>
              </a:ext>
            </a:extLst>
          </p:cNvPr>
          <p:cNvSpPr/>
          <p:nvPr/>
        </p:nvSpPr>
        <p:spPr>
          <a:xfrm>
            <a:off x="5393552" y="3756834"/>
            <a:ext cx="4681625" cy="9997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P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70075E1-D65C-458D-BB82-DF6A791B3330}"/>
              </a:ext>
            </a:extLst>
          </p:cNvPr>
          <p:cNvSpPr/>
          <p:nvPr/>
        </p:nvSpPr>
        <p:spPr>
          <a:xfrm>
            <a:off x="5571402" y="2415153"/>
            <a:ext cx="4409268" cy="51919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P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8165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096"/>
            <a:ext cx="12192000" cy="68577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17C6FEB-BCD4-4D64-B66E-5916F6267B8B}"/>
              </a:ext>
            </a:extLst>
          </p:cNvPr>
          <p:cNvSpPr txBox="1">
            <a:spLocks/>
          </p:cNvSpPr>
          <p:nvPr/>
        </p:nvSpPr>
        <p:spPr>
          <a:xfrm>
            <a:off x="3485341" y="3351"/>
            <a:ext cx="5221316" cy="114633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El Plan Cóndor</a:t>
            </a:r>
            <a:endParaRPr kumimoji="0" lang="es-PE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5122" name="Picture 2" descr="Resultado de imagen para plan condor">
            <a:extLst>
              <a:ext uri="{FF2B5EF4-FFF2-40B4-BE49-F238E27FC236}">
                <a16:creationId xmlns:a16="http://schemas.microsoft.com/office/drawing/2014/main" id="{52539627-ACEE-4A4F-9FBD-BFF497DA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49" y="3992935"/>
            <a:ext cx="4558659" cy="261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6CDDA9E-26A7-4CC0-AFF2-51A359FD75CF}"/>
              </a:ext>
            </a:extLst>
          </p:cNvPr>
          <p:cNvSpPr/>
          <p:nvPr/>
        </p:nvSpPr>
        <p:spPr>
          <a:xfrm>
            <a:off x="760768" y="1026239"/>
            <a:ext cx="422903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La descripción más completa de esta nueva alianza militar contra la izquierda fue proporcionada por la Oficina Federal de Investigaciones de EEUU (FBI). El agente del FBI Robert </a:t>
            </a:r>
            <a:r>
              <a:rPr kumimoji="0" lang="es-MX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Scherrer</a:t>
            </a: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, desde Buenos Aires, informó de la existencia de la </a:t>
            </a: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Operación Cóndor </a:t>
            </a: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como parte de su investigación sobre el asesinato de Orlando Letelier. El sistema de </a:t>
            </a: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intercambio de inteligencia</a:t>
            </a: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era sólo la “Fase I” del Cóndor, informó en un cable a sus superiores . La Fase II fue “</a:t>
            </a: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operaciones conjuntas</a:t>
            </a: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” donde se les permitió a fuerzas de seguridad operar dentro de los demás países para localizar a sus objetivos</a:t>
            </a:r>
            <a:endParaRPr kumimoji="0" lang="es-P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5126" name="Picture 6" descr="Juicio busca probar asociación ilícita de dictaduras en 8 países - La Razón  | Noticias de Bolivia y el Mundo">
            <a:extLst>
              <a:ext uri="{FF2B5EF4-FFF2-40B4-BE49-F238E27FC236}">
                <a16:creationId xmlns:a16="http://schemas.microsoft.com/office/drawing/2014/main" id="{5D75236E-0FCA-4F7E-B0D2-4CFD21FCD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70" y="1354843"/>
            <a:ext cx="6381716" cy="458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233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55"/>
            <a:ext cx="12192000" cy="68577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17C6FEB-BCD4-4D64-B66E-5916F6267B8B}"/>
              </a:ext>
            </a:extLst>
          </p:cNvPr>
          <p:cNvSpPr txBox="1">
            <a:spLocks/>
          </p:cNvSpPr>
          <p:nvPr/>
        </p:nvSpPr>
        <p:spPr>
          <a:xfrm>
            <a:off x="335797" y="0"/>
            <a:ext cx="5221316" cy="114633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Las secuelas</a:t>
            </a:r>
            <a:endParaRPr kumimoji="0" lang="es-PE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6C85392-6B12-4287-825E-C7C6905AC1D4}"/>
              </a:ext>
            </a:extLst>
          </p:cNvPr>
          <p:cNvSpPr/>
          <p:nvPr/>
        </p:nvSpPr>
        <p:spPr>
          <a:xfrm>
            <a:off x="335797" y="6095853"/>
            <a:ext cx="501111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hlinkClick r:id="rId4"/>
              </a:rPr>
              <a:t>https://canaln.pe/actualidad/plan-condor-5-datos-entender-operacion-militar-que-condeno-morales-bermudez-n261770</a:t>
            </a:r>
            <a:endParaRPr kumimoji="0" lang="es-P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P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6" name="Picture 4" descr="Plan Cóndor: ¿en qué consistió la operación militar? | Canal N">
            <a:extLst>
              <a:ext uri="{FF2B5EF4-FFF2-40B4-BE49-F238E27FC236}">
                <a16:creationId xmlns:a16="http://schemas.microsoft.com/office/drawing/2014/main" id="{C6137244-2451-478A-9217-FABF22971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950" y="267091"/>
            <a:ext cx="4829321" cy="632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51101C9-B27A-4EDE-ABE5-160F0A7813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415" t="10321" r="39400" b="3691"/>
          <a:stretch/>
        </p:blipFill>
        <p:spPr>
          <a:xfrm>
            <a:off x="1145738" y="842776"/>
            <a:ext cx="3532793" cy="514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14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55780-F7E2-422E-9251-DF7DA131AD1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85551" y="3273452"/>
            <a:ext cx="9504835" cy="1557794"/>
          </a:xfrm>
        </p:spPr>
        <p:txBody>
          <a:bodyPr/>
          <a:lstStyle/>
          <a:p>
            <a:endParaRPr lang="es-PE" dirty="0"/>
          </a:p>
          <a:p>
            <a:endParaRPr lang="es-PE" dirty="0"/>
          </a:p>
          <a:p>
            <a:endParaRPr lang="es-P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9EC1BB-9B42-4389-BFEE-16E801A09572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4857637" y="354982"/>
            <a:ext cx="2476726" cy="561917"/>
          </a:xfrm>
        </p:spPr>
        <p:txBody>
          <a:bodyPr/>
          <a:lstStyle/>
          <a:p>
            <a:r>
              <a:rPr lang="es-PE" dirty="0"/>
              <a:t>Resumen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EF8F4BF-973D-43AC-AA89-6E3E11544804}"/>
              </a:ext>
            </a:extLst>
          </p:cNvPr>
          <p:cNvSpPr txBox="1">
            <a:spLocks/>
          </p:cNvSpPr>
          <p:nvPr/>
        </p:nvSpPr>
        <p:spPr>
          <a:xfrm>
            <a:off x="183710" y="1603249"/>
            <a:ext cx="10750008" cy="471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016000" marR="0" lvl="0" indent="-742950" algn="just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s-PE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Identificación del discurso y promesas del GRFFAA, en sus dos fases</a:t>
            </a:r>
          </a:p>
          <a:p>
            <a:pPr marL="1016000" marR="0" lvl="0" indent="-742950" algn="just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s-PE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Caracterización del contexto producto del golpe de Estado de 1968</a:t>
            </a:r>
          </a:p>
          <a:p>
            <a:pPr marL="4572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es-PE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7217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97CDDF6-8E2C-40D1-8D5C-782138E59F85}"/>
              </a:ext>
            </a:extLst>
          </p:cNvPr>
          <p:cNvSpPr/>
          <p:nvPr/>
        </p:nvSpPr>
        <p:spPr>
          <a:xfrm>
            <a:off x="393405" y="414670"/>
            <a:ext cx="3094074" cy="114831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98239C-253B-4823-A5C0-A971DFF7C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563" y="771999"/>
            <a:ext cx="2773916" cy="790987"/>
          </a:xfrm>
        </p:spPr>
        <p:txBody>
          <a:bodyPr/>
          <a:lstStyle/>
          <a:p>
            <a:r>
              <a:rPr lang="es-PE" sz="3600" dirty="0"/>
              <a:t>Gracias!!</a:t>
            </a:r>
          </a:p>
        </p:txBody>
      </p:sp>
    </p:spTree>
    <p:extLst>
      <p:ext uri="{BB962C8B-B14F-4D97-AF65-F5344CB8AC3E}">
        <p14:creationId xmlns:p14="http://schemas.microsoft.com/office/powerpoint/2010/main" val="3786282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/>
        </p:nvSpPr>
        <p:spPr>
          <a:xfrm>
            <a:off x="2103202" y="2376491"/>
            <a:ext cx="7985595" cy="96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3800"/>
            </a:pPr>
            <a:r>
              <a:rPr lang="es-PE" sz="5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Quizz: </a:t>
            </a:r>
            <a:r>
              <a:rPr lang="es-PE" sz="54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Jaquette</a:t>
            </a:r>
            <a:r>
              <a:rPr lang="es-PE" sz="5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s-PE" sz="54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Lowenthal</a:t>
            </a:r>
            <a:endParaRPr sz="5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430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1F2FBBC-1F05-4191-8B9B-74A8718F898E}"/>
              </a:ext>
            </a:extLst>
          </p:cNvPr>
          <p:cNvSpPr/>
          <p:nvPr/>
        </p:nvSpPr>
        <p:spPr>
          <a:xfrm>
            <a:off x="402311" y="6343264"/>
            <a:ext cx="4152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>
                <a:hlinkClick r:id="rId2"/>
              </a:rPr>
              <a:t>https://www.youtube.com/watch?v=fJD8mrh7BAc</a:t>
            </a:r>
            <a:r>
              <a:rPr lang="es-PE" dirty="0"/>
              <a:t> </a:t>
            </a:r>
          </a:p>
        </p:txBody>
      </p:sp>
      <p:pic>
        <p:nvPicPr>
          <p:cNvPr id="1026" name="Picture 2" descr="Imagen">
            <a:extLst>
              <a:ext uri="{FF2B5EF4-FFF2-40B4-BE49-F238E27FC236}">
                <a16:creationId xmlns:a16="http://schemas.microsoft.com/office/drawing/2014/main" id="{D96E7B64-7774-4ECE-B010-C269AD9FA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2" y="513879"/>
            <a:ext cx="5529953" cy="552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">
            <a:extLst>
              <a:ext uri="{FF2B5EF4-FFF2-40B4-BE49-F238E27FC236}">
                <a16:creationId xmlns:a16="http://schemas.microsoft.com/office/drawing/2014/main" id="{B8D38D6F-EE85-4609-B061-0D6ABD4BE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636" y="513881"/>
            <a:ext cx="5529951" cy="552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260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/>
        </p:nvSpPr>
        <p:spPr>
          <a:xfrm>
            <a:off x="549514" y="1783857"/>
            <a:ext cx="1797597" cy="261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Font typeface="Arial"/>
              <a:buNone/>
            </a:pPr>
            <a:r>
              <a:rPr lang="es-PE" sz="20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0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 txBox="1"/>
          <p:nvPr/>
        </p:nvSpPr>
        <p:spPr>
          <a:xfrm>
            <a:off x="2283888" y="2270693"/>
            <a:ext cx="7985595" cy="231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3800"/>
            </a:pPr>
            <a:r>
              <a:rPr lang="es-PE" sz="4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Golpe de Estado y la primera fase del Gobierno Revolucionario de las Fuerzas Armadas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4406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rgbClr val="3F3F3F"/>
              </a:buClr>
              <a:buSzPts val="4800"/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Antecedentes</a:t>
            </a:r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algn="just">
              <a:spcBef>
                <a:spcPts val="0"/>
              </a:spcBef>
              <a:spcAft>
                <a:spcPts val="60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Durante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gobiernos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Manuel Prado (1956-1962) y Fernando Belaunde (1963-1968): </a:t>
            </a:r>
          </a:p>
          <a:p>
            <a:pPr marL="0" lvl="0" indent="-228600" algn="just">
              <a:spcBef>
                <a:spcPts val="0"/>
              </a:spcBef>
              <a:spcAft>
                <a:spcPts val="60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economía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peruana se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diversifica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función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la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actividad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exportadora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9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materias</a:t>
            </a:r>
            <a:r>
              <a:rPr lang="en-US" sz="19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primas</a:t>
            </a:r>
            <a:r>
              <a:rPr lang="en-US" sz="19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fuerte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inversión</a:t>
            </a:r>
            <a:r>
              <a:rPr lang="en-US" sz="19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9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capitales</a:t>
            </a:r>
            <a:r>
              <a:rPr lang="en-US" sz="19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foráneos</a:t>
            </a:r>
            <a:r>
              <a:rPr lang="en-US" sz="19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lvl="0" indent="-228600" algn="just">
              <a:spcBef>
                <a:spcPts val="0"/>
              </a:spcBef>
              <a:spcAft>
                <a:spcPts val="60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 Estado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incrementa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gasto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público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servicios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educación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salud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construcción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carreteras</a:t>
            </a:r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-228600" algn="just">
              <a:spcBef>
                <a:spcPts val="0"/>
              </a:spcBef>
              <a:spcAft>
                <a:spcPts val="60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Crece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sector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pesquero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actividad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empresarios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peruanos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también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actividad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minera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mientras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1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 haciendas </a:t>
            </a:r>
            <a:r>
              <a:rPr lang="en-US" sz="19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agrícolas</a:t>
            </a:r>
            <a:r>
              <a:rPr lang="en-US" sz="19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continúa</a:t>
            </a:r>
            <a:r>
              <a:rPr lang="en-US" sz="19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n-US" sz="19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explotación</a:t>
            </a:r>
            <a:r>
              <a:rPr lang="en-US" sz="19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del campesino a manos de </a:t>
            </a:r>
            <a:r>
              <a:rPr lang="en-US" sz="19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los</a:t>
            </a:r>
            <a:r>
              <a:rPr lang="en-US" sz="19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gamonales</a:t>
            </a:r>
            <a:r>
              <a:rPr lang="en-US" sz="19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n-US" sz="19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terratenientes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143" name="Google Shape;143;p20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/>
          <a:srcRect l="1752" r="8027" b="-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noFill/>
          <a:effectLst/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4A8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229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51F3A26-A3E8-4DDC-B0BF-6CC4576B55CB}"/>
              </a:ext>
            </a:extLst>
          </p:cNvPr>
          <p:cNvSpPr txBox="1">
            <a:spLocks/>
          </p:cNvSpPr>
          <p:nvPr/>
        </p:nvSpPr>
        <p:spPr>
          <a:xfrm>
            <a:off x="412595" y="553405"/>
            <a:ext cx="11642487" cy="137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609585" marR="0" lvl="0" indent="-304792" algn="ctr" defTabSz="914400" rtl="0" eaLnBrk="1" fontAlgn="auto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s-PE" sz="4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El golpe de Estado del 03 de octubre de 1968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330E411-A826-40DB-89CA-502DEBCC6C87}"/>
              </a:ext>
            </a:extLst>
          </p:cNvPr>
          <p:cNvSpPr/>
          <p:nvPr/>
        </p:nvSpPr>
        <p:spPr>
          <a:xfrm>
            <a:off x="7427911" y="5767110"/>
            <a:ext cx="41809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>
                <a:hlinkClick r:id="rId3"/>
              </a:rPr>
              <a:t>https://www.youtube.com/watch?v=PTNFJpJl89M</a:t>
            </a:r>
            <a:r>
              <a:rPr lang="es-PE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9AD1C3-E097-43D9-9888-D252581911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25" t="11743" r="13372" b="16942"/>
          <a:stretch/>
        </p:blipFill>
        <p:spPr>
          <a:xfrm>
            <a:off x="2502188" y="1607799"/>
            <a:ext cx="7187624" cy="400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63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51F3A26-A3E8-4DDC-B0BF-6CC4576B55CB}"/>
              </a:ext>
            </a:extLst>
          </p:cNvPr>
          <p:cNvSpPr txBox="1">
            <a:spLocks/>
          </p:cNvSpPr>
          <p:nvPr/>
        </p:nvSpPr>
        <p:spPr>
          <a:xfrm>
            <a:off x="460217" y="132898"/>
            <a:ext cx="6254948" cy="178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609585" marR="0" lvl="0" indent="-304792" algn="l" defTabSz="914400" rtl="0" eaLnBrk="1" fontAlgn="auto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s-PE" sz="4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El golpe de Estado del 03 de octubre de 1968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9293306-899D-4A2D-84DA-E3AFD21FB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166" y="0"/>
            <a:ext cx="5048834" cy="685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9EA8AB2-5968-44A5-B40F-FBDEC8A95C30}"/>
              </a:ext>
            </a:extLst>
          </p:cNvPr>
          <p:cNvSpPr txBox="1"/>
          <p:nvPr/>
        </p:nvSpPr>
        <p:spPr>
          <a:xfrm>
            <a:off x="679508" y="2214694"/>
            <a:ext cx="5629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68C16EB-E375-4FCA-95F4-5A2DE31462B0}"/>
              </a:ext>
            </a:extLst>
          </p:cNvPr>
          <p:cNvSpPr txBox="1"/>
          <p:nvPr/>
        </p:nvSpPr>
        <p:spPr>
          <a:xfrm>
            <a:off x="383097" y="2086683"/>
            <a:ext cx="639870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sz="2000" dirty="0">
                <a:latin typeface="+mn-lt"/>
              </a:rPr>
              <a:t>Recordemos:</a:t>
            </a:r>
          </a:p>
          <a:p>
            <a:pPr algn="just"/>
            <a:endParaRPr lang="es-PE" sz="2000" dirty="0">
              <a:latin typeface="+mn-lt"/>
            </a:endParaRPr>
          </a:p>
          <a:p>
            <a:pPr algn="just"/>
            <a:r>
              <a:rPr lang="es-PE" sz="2000" dirty="0">
                <a:latin typeface="+mn-lt"/>
              </a:rPr>
              <a:t>El GRFFAA, en su primera fase, estuvo conformado por oficiales reformistas en </a:t>
            </a:r>
            <a:r>
              <a:rPr lang="es-PE" sz="2000" b="1" dirty="0">
                <a:latin typeface="+mn-lt"/>
              </a:rPr>
              <a:t>busca de un programa de transformaciones radicales</a:t>
            </a:r>
          </a:p>
          <a:p>
            <a:pPr algn="just"/>
            <a:endParaRPr lang="es-PE" sz="2000" dirty="0">
              <a:latin typeface="+mn-lt"/>
            </a:endParaRPr>
          </a:p>
          <a:p>
            <a:pPr algn="just"/>
            <a:r>
              <a:rPr lang="es-PE" sz="2000" dirty="0">
                <a:latin typeface="+mn-lt"/>
              </a:rPr>
              <a:t>El objetivo era </a:t>
            </a:r>
            <a:r>
              <a:rPr lang="es-PE" sz="2000" b="1" dirty="0">
                <a:latin typeface="+mn-lt"/>
              </a:rPr>
              <a:t>romper la inercia estructural </a:t>
            </a:r>
            <a:r>
              <a:rPr lang="es-PE" sz="2000" dirty="0">
                <a:latin typeface="+mn-lt"/>
              </a:rPr>
              <a:t>en la que se encontraba la sociedad peruana, que aun recogía muchos elementos de la colonia.</a:t>
            </a:r>
          </a:p>
          <a:p>
            <a:pPr algn="just"/>
            <a:endParaRPr lang="es-PE" sz="2000" dirty="0">
              <a:latin typeface="+mn-lt"/>
            </a:endParaRPr>
          </a:p>
          <a:p>
            <a:pPr algn="just"/>
            <a:r>
              <a:rPr lang="es-PE" sz="2000" dirty="0">
                <a:latin typeface="+mn-lt"/>
              </a:rPr>
              <a:t>La primera fase de la “Revolución Peruana” (1968-1975) inicia como un movimiento institucional, pero luego esto </a:t>
            </a:r>
            <a:r>
              <a:rPr lang="es-PE" sz="2000" b="1" dirty="0">
                <a:latin typeface="+mn-lt"/>
              </a:rPr>
              <a:t>se va desnaturalizando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9949510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5523</TotalTime>
  <Words>2248</Words>
  <Application>Microsoft Office PowerPoint</Application>
  <PresentationFormat>Panorámica</PresentationFormat>
  <Paragraphs>205</Paragraphs>
  <Slides>39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Helvetica Neue</vt:lpstr>
      <vt:lpstr>Tema de Office</vt:lpstr>
      <vt:lpstr>1_Tema de Office</vt:lpstr>
      <vt:lpstr>2_Tema de Office</vt:lpstr>
      <vt:lpstr>3_Tema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Antecedentes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“….La Acción del Gobierno Revolucionario se inspirará en la necesidad de transformar la estructura del Estado, en forma que permita una eficiente acción del gobierno, transformar las estructuras sociales, económicas y culturales; mantener una definida actitud nacionalista, una clara posición independiente y la defensa firme de la soberanía y dignidad nacionales; reestablecer plenamente el principio de autoridad, el respeto y la observación de la ley, el predominio de la justicia y de la moralidad en todos los campos de la actividad nacional……”   Junta Revolucionaria, “Manifiesto del Gobierno Revolucionario”,  Octubre 1968</vt:lpstr>
      <vt:lpstr>Presentación de PowerPoint</vt:lpstr>
      <vt:lpstr>El Plan Inca y las estrategias de industrialización del Gobierno Militar (1968-1975)</vt:lpstr>
      <vt:lpstr>Estrategias de industrialización del Gobierno Militar (1968-1975)</vt:lpstr>
      <vt:lpstr>Políticas industriales de protección</vt:lpstr>
      <vt:lpstr>Presentación de PowerPoint</vt:lpstr>
      <vt:lpstr>La transformación en la propiedad de la tierra</vt:lpstr>
      <vt:lpstr>Presentación de PowerPoint</vt:lpstr>
      <vt:lpstr>Presentación de PowerPoint</vt:lpstr>
      <vt:lpstr>¿Un gobierno revolucionario? ¿un solo sentir?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Andrea Gonzales Lombardi</dc:creator>
  <cp:lastModifiedBy>Jose Pino</cp:lastModifiedBy>
  <cp:revision>87</cp:revision>
  <dcterms:created xsi:type="dcterms:W3CDTF">2020-09-18T12:41:07Z</dcterms:created>
  <dcterms:modified xsi:type="dcterms:W3CDTF">2024-01-29T15:45:21Z</dcterms:modified>
</cp:coreProperties>
</file>